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diagrams/data1.xml" ContentType="application/vnd.openxmlformats-officedocument.drawingml.diagramData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15.xml" ContentType="application/vnd.openxmlformats-officedocument.theme+xml"/>
  <Override PartName="/ppt/theme/theme10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48"/>
  </p:notesMasterIdLst>
  <p:handoutMasterIdLst>
    <p:handoutMasterId r:id="rId49"/>
  </p:handoutMasterIdLst>
  <p:sldIdLst>
    <p:sldId id="256" r:id="rId16"/>
    <p:sldId id="259" r:id="rId17"/>
    <p:sldId id="381" r:id="rId18"/>
    <p:sldId id="456" r:id="rId19"/>
    <p:sldId id="431" r:id="rId20"/>
    <p:sldId id="458" r:id="rId21"/>
    <p:sldId id="448" r:id="rId22"/>
    <p:sldId id="449" r:id="rId23"/>
    <p:sldId id="450" r:id="rId24"/>
    <p:sldId id="469" r:id="rId25"/>
    <p:sldId id="451" r:id="rId26"/>
    <p:sldId id="452" r:id="rId27"/>
    <p:sldId id="453" r:id="rId28"/>
    <p:sldId id="454" r:id="rId29"/>
    <p:sldId id="468" r:id="rId30"/>
    <p:sldId id="455" r:id="rId31"/>
    <p:sldId id="470" r:id="rId32"/>
    <p:sldId id="467" r:id="rId33"/>
    <p:sldId id="446" r:id="rId34"/>
    <p:sldId id="445" r:id="rId35"/>
    <p:sldId id="444" r:id="rId36"/>
    <p:sldId id="459" r:id="rId37"/>
    <p:sldId id="460" r:id="rId38"/>
    <p:sldId id="426" r:id="rId39"/>
    <p:sldId id="461" r:id="rId40"/>
    <p:sldId id="463" r:id="rId41"/>
    <p:sldId id="464" r:id="rId42"/>
    <p:sldId id="465" r:id="rId43"/>
    <p:sldId id="466" r:id="rId44"/>
    <p:sldId id="462" r:id="rId45"/>
    <p:sldId id="328" r:id="rId46"/>
    <p:sldId id="287" r:id="rId4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D74"/>
    <a:srgbClr val="0000FF"/>
    <a:srgbClr val="003399"/>
    <a:srgbClr val="FF0000"/>
    <a:srgbClr val="0099CC"/>
    <a:srgbClr val="006666"/>
    <a:srgbClr val="0099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 autoAdjust="0"/>
    <p:restoredTop sz="86371" autoAdjust="0"/>
  </p:normalViewPr>
  <p:slideViewPr>
    <p:cSldViewPr>
      <p:cViewPr>
        <p:scale>
          <a:sx n="100" d="100"/>
          <a:sy n="100" d="100"/>
        </p:scale>
        <p:origin x="-810" y="372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handoutMaster" Target="handoutMasters/handoutMaster1.xml"/><Relationship Id="rId57" Type="http://schemas.openxmlformats.org/officeDocument/2006/relationships/customXml" Target="../customXml/item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C8816-5653-4C59-9235-59B05EC3D0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AE04CF-1C69-4E11-B4F5-EA1F12FC3649}">
      <dgm:prSet phldrT="[Texto]" custT="1"/>
      <dgm:spPr/>
      <dgm:t>
        <a:bodyPr/>
        <a:lstStyle/>
        <a:p>
          <a:r>
            <a:rPr lang="en-US" sz="1100" b="1" noProof="0" dirty="0" smtClean="0">
              <a:solidFill>
                <a:schemeClr val="accent6"/>
              </a:solidFill>
            </a:rPr>
            <a:t>Discussion and definition of CAM process</a:t>
          </a:r>
        </a:p>
        <a:p>
          <a:r>
            <a:rPr lang="en-US" sz="1100" b="1" noProof="0" dirty="0" smtClean="0">
              <a:solidFill>
                <a:srgbClr val="FFFF00"/>
              </a:solidFill>
            </a:rPr>
            <a:t>May 2013</a:t>
          </a:r>
        </a:p>
        <a:p>
          <a:endParaRPr lang="en-US" sz="1100" b="1" noProof="0" dirty="0">
            <a:solidFill>
              <a:schemeClr val="accent6"/>
            </a:solidFill>
          </a:endParaRPr>
        </a:p>
      </dgm:t>
    </dgm:pt>
    <dgm:pt modelId="{2C782F89-6A78-4AE3-BEC4-75EE8761C020}" type="parTrans" cxnId="{130ECB48-94E6-49AB-AC83-9ECB6C75AF12}">
      <dgm:prSet/>
      <dgm:spPr/>
      <dgm:t>
        <a:bodyPr/>
        <a:lstStyle/>
        <a:p>
          <a:endParaRPr lang="en-US" sz="1100" b="1" noProof="0">
            <a:solidFill>
              <a:schemeClr val="accent6"/>
            </a:solidFill>
          </a:endParaRPr>
        </a:p>
      </dgm:t>
    </dgm:pt>
    <dgm:pt modelId="{6D91A4FF-E771-46A6-B9D6-786EE91A9C7E}" type="sibTrans" cxnId="{130ECB48-94E6-49AB-AC83-9ECB6C75AF12}">
      <dgm:prSet/>
      <dgm:spPr/>
      <dgm:t>
        <a:bodyPr/>
        <a:lstStyle/>
        <a:p>
          <a:endParaRPr lang="en-US" sz="1100" b="1" noProof="0">
            <a:solidFill>
              <a:schemeClr val="accent6"/>
            </a:solidFill>
          </a:endParaRPr>
        </a:p>
      </dgm:t>
    </dgm:pt>
    <dgm:pt modelId="{D5D24B4D-812B-4080-A54E-12E9C0F0A4AF}">
      <dgm:prSet phldrT="[Texto]" custT="1"/>
      <dgm:spPr/>
      <dgm:t>
        <a:bodyPr/>
        <a:lstStyle/>
        <a:p>
          <a:r>
            <a:rPr lang="en-US" sz="1100" b="1" noProof="0" dirty="0" smtClean="0">
              <a:solidFill>
                <a:schemeClr val="accent6"/>
              </a:solidFill>
            </a:rPr>
            <a:t>Start development of IT System</a:t>
          </a:r>
        </a:p>
        <a:p>
          <a:r>
            <a:rPr lang="en-US" sz="1100" b="1" noProof="0" dirty="0" smtClean="0">
              <a:solidFill>
                <a:schemeClr val="accent6"/>
              </a:solidFill>
            </a:rPr>
            <a:t>Start analysis regulation changes</a:t>
          </a:r>
        </a:p>
        <a:p>
          <a:r>
            <a:rPr lang="en-US" sz="1100" b="1" noProof="0" dirty="0" smtClean="0">
              <a:solidFill>
                <a:srgbClr val="FFFF00"/>
              </a:solidFill>
            </a:rPr>
            <a:t>Summer 2013</a:t>
          </a:r>
          <a:endParaRPr lang="en-US" sz="1100" b="1" noProof="0" dirty="0">
            <a:solidFill>
              <a:srgbClr val="FFFF00"/>
            </a:solidFill>
          </a:endParaRPr>
        </a:p>
      </dgm:t>
    </dgm:pt>
    <dgm:pt modelId="{F4A92F5F-8CBD-40BA-9E67-C7315895324C}" type="parTrans" cxnId="{D07BCA62-7297-44F9-BB47-ED441A9BDF18}">
      <dgm:prSet/>
      <dgm:spPr/>
      <dgm:t>
        <a:bodyPr/>
        <a:lstStyle/>
        <a:p>
          <a:endParaRPr lang="en-US" sz="1100" b="1" noProof="0">
            <a:solidFill>
              <a:schemeClr val="accent6"/>
            </a:solidFill>
          </a:endParaRPr>
        </a:p>
      </dgm:t>
    </dgm:pt>
    <dgm:pt modelId="{5D339FB6-8566-47E6-866D-C1A0E532D61D}" type="sibTrans" cxnId="{D07BCA62-7297-44F9-BB47-ED441A9BDF18}">
      <dgm:prSet/>
      <dgm:spPr/>
      <dgm:t>
        <a:bodyPr/>
        <a:lstStyle/>
        <a:p>
          <a:endParaRPr lang="en-US" sz="1100" b="1" noProof="0">
            <a:solidFill>
              <a:schemeClr val="accent6"/>
            </a:solidFill>
          </a:endParaRPr>
        </a:p>
      </dgm:t>
    </dgm:pt>
    <dgm:pt modelId="{F4FBCDD0-B1B4-41EB-B6ED-2ADD16C17500}">
      <dgm:prSet phldrT="[Texto]" custT="1"/>
      <dgm:spPr/>
      <dgm:t>
        <a:bodyPr/>
        <a:lstStyle/>
        <a:p>
          <a:r>
            <a:rPr lang="en-US" sz="1100" b="1" noProof="0" dirty="0" smtClean="0">
              <a:solidFill>
                <a:schemeClr val="accent6"/>
              </a:solidFill>
            </a:rPr>
            <a:t>IT ready</a:t>
          </a:r>
        </a:p>
        <a:p>
          <a:r>
            <a:rPr lang="en-US" sz="1100" b="1" noProof="0" dirty="0" smtClean="0">
              <a:solidFill>
                <a:schemeClr val="accent6"/>
              </a:solidFill>
            </a:rPr>
            <a:t>Regulation in place</a:t>
          </a:r>
        </a:p>
        <a:p>
          <a:r>
            <a:rPr lang="en-US" sz="1100" b="1" noProof="0" dirty="0" smtClean="0">
              <a:solidFill>
                <a:schemeClr val="accent6"/>
              </a:solidFill>
            </a:rPr>
            <a:t>Draft MOUs</a:t>
          </a:r>
        </a:p>
        <a:p>
          <a:r>
            <a:rPr lang="en-US" sz="1100" b="1" noProof="0" dirty="0" smtClean="0">
              <a:solidFill>
                <a:srgbClr val="FFFF00"/>
              </a:solidFill>
            </a:rPr>
            <a:t>December 2013</a:t>
          </a:r>
          <a:endParaRPr lang="en-US" sz="1100" b="1" noProof="0" dirty="0">
            <a:solidFill>
              <a:srgbClr val="FFFF00"/>
            </a:solidFill>
          </a:endParaRPr>
        </a:p>
      </dgm:t>
    </dgm:pt>
    <dgm:pt modelId="{FF6530C1-5BBC-4B72-9C84-A86E428FE9FF}" type="parTrans" cxnId="{1F38849A-E94B-434E-A6AB-4E5808A2FE3A}">
      <dgm:prSet/>
      <dgm:spPr/>
      <dgm:t>
        <a:bodyPr/>
        <a:lstStyle/>
        <a:p>
          <a:endParaRPr lang="en-US" sz="1100" b="1" noProof="0">
            <a:solidFill>
              <a:schemeClr val="accent6"/>
            </a:solidFill>
          </a:endParaRPr>
        </a:p>
      </dgm:t>
    </dgm:pt>
    <dgm:pt modelId="{D6B524B7-4B94-4F7B-9ECB-136C016707AB}" type="sibTrans" cxnId="{1F38849A-E94B-434E-A6AB-4E5808A2FE3A}">
      <dgm:prSet/>
      <dgm:spPr/>
      <dgm:t>
        <a:bodyPr/>
        <a:lstStyle/>
        <a:p>
          <a:endParaRPr lang="en-US" sz="1100" b="1" noProof="0">
            <a:solidFill>
              <a:schemeClr val="accent6"/>
            </a:solidFill>
          </a:endParaRPr>
        </a:p>
      </dgm:t>
    </dgm:pt>
    <dgm:pt modelId="{5A62C66F-ABB4-42FA-9418-624E0A98E0F3}" type="pres">
      <dgm:prSet presAssocID="{45CC8816-5653-4C59-9235-59B05EC3D052}" presName="CompostProcess" presStyleCnt="0">
        <dgm:presLayoutVars>
          <dgm:dir/>
          <dgm:resizeHandles val="exact"/>
        </dgm:presLayoutVars>
      </dgm:prSet>
      <dgm:spPr/>
    </dgm:pt>
    <dgm:pt modelId="{ED73B261-D819-4CFD-B87E-AD9A0FC3A22B}" type="pres">
      <dgm:prSet presAssocID="{45CC8816-5653-4C59-9235-59B05EC3D052}" presName="arrow" presStyleLbl="bgShp" presStyleIdx="0" presStyleCnt="1"/>
      <dgm:spPr/>
    </dgm:pt>
    <dgm:pt modelId="{D2C35D01-3D71-4A61-A819-F40B290113A5}" type="pres">
      <dgm:prSet presAssocID="{45CC8816-5653-4C59-9235-59B05EC3D052}" presName="linearProcess" presStyleCnt="0"/>
      <dgm:spPr/>
    </dgm:pt>
    <dgm:pt modelId="{F0FAB960-FEB3-4C16-94F0-ACDD9187EB52}" type="pres">
      <dgm:prSet presAssocID="{82AE04CF-1C69-4E11-B4F5-EA1F12FC364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D55711-F73D-4643-9CF8-E791EC80B2CB}" type="pres">
      <dgm:prSet presAssocID="{6D91A4FF-E771-46A6-B9D6-786EE91A9C7E}" presName="sibTrans" presStyleCnt="0"/>
      <dgm:spPr/>
    </dgm:pt>
    <dgm:pt modelId="{00637FE8-110E-48A7-A07B-E815E1C502D1}" type="pres">
      <dgm:prSet presAssocID="{D5D24B4D-812B-4080-A54E-12E9C0F0A4A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464ABC-EC11-41DE-8445-2A92EEEF8EC5}" type="pres">
      <dgm:prSet presAssocID="{5D339FB6-8566-47E6-866D-C1A0E532D61D}" presName="sibTrans" presStyleCnt="0"/>
      <dgm:spPr/>
    </dgm:pt>
    <dgm:pt modelId="{9BA0575F-9BC3-4773-A966-E3F243278815}" type="pres">
      <dgm:prSet presAssocID="{F4FBCDD0-B1B4-41EB-B6ED-2ADD16C1750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14352E-15E2-4A90-858E-1C0C7B572D8A}" type="presOf" srcId="{D5D24B4D-812B-4080-A54E-12E9C0F0A4AF}" destId="{00637FE8-110E-48A7-A07B-E815E1C502D1}" srcOrd="0" destOrd="0" presId="urn:microsoft.com/office/officeart/2005/8/layout/hProcess9"/>
    <dgm:cxn modelId="{42D22A01-5A1B-46ED-8FB2-35A969495E91}" type="presOf" srcId="{82AE04CF-1C69-4E11-B4F5-EA1F12FC3649}" destId="{F0FAB960-FEB3-4C16-94F0-ACDD9187EB52}" srcOrd="0" destOrd="0" presId="urn:microsoft.com/office/officeart/2005/8/layout/hProcess9"/>
    <dgm:cxn modelId="{1F38849A-E94B-434E-A6AB-4E5808A2FE3A}" srcId="{45CC8816-5653-4C59-9235-59B05EC3D052}" destId="{F4FBCDD0-B1B4-41EB-B6ED-2ADD16C17500}" srcOrd="2" destOrd="0" parTransId="{FF6530C1-5BBC-4B72-9C84-A86E428FE9FF}" sibTransId="{D6B524B7-4B94-4F7B-9ECB-136C016707AB}"/>
    <dgm:cxn modelId="{7E0AB17C-1A41-4E4D-8AA7-884A651E5042}" type="presOf" srcId="{F4FBCDD0-B1B4-41EB-B6ED-2ADD16C17500}" destId="{9BA0575F-9BC3-4773-A966-E3F243278815}" srcOrd="0" destOrd="0" presId="urn:microsoft.com/office/officeart/2005/8/layout/hProcess9"/>
    <dgm:cxn modelId="{130ECB48-94E6-49AB-AC83-9ECB6C75AF12}" srcId="{45CC8816-5653-4C59-9235-59B05EC3D052}" destId="{82AE04CF-1C69-4E11-B4F5-EA1F12FC3649}" srcOrd="0" destOrd="0" parTransId="{2C782F89-6A78-4AE3-BEC4-75EE8761C020}" sibTransId="{6D91A4FF-E771-46A6-B9D6-786EE91A9C7E}"/>
    <dgm:cxn modelId="{E29AB02D-9679-48ED-9695-ECEA4BCCAE0F}" type="presOf" srcId="{45CC8816-5653-4C59-9235-59B05EC3D052}" destId="{5A62C66F-ABB4-42FA-9418-624E0A98E0F3}" srcOrd="0" destOrd="0" presId="urn:microsoft.com/office/officeart/2005/8/layout/hProcess9"/>
    <dgm:cxn modelId="{D07BCA62-7297-44F9-BB47-ED441A9BDF18}" srcId="{45CC8816-5653-4C59-9235-59B05EC3D052}" destId="{D5D24B4D-812B-4080-A54E-12E9C0F0A4AF}" srcOrd="1" destOrd="0" parTransId="{F4A92F5F-8CBD-40BA-9E67-C7315895324C}" sibTransId="{5D339FB6-8566-47E6-866D-C1A0E532D61D}"/>
    <dgm:cxn modelId="{44EF2AF8-B8C1-4BC2-A3BB-A3DAE474DC08}" type="presParOf" srcId="{5A62C66F-ABB4-42FA-9418-624E0A98E0F3}" destId="{ED73B261-D819-4CFD-B87E-AD9A0FC3A22B}" srcOrd="0" destOrd="0" presId="urn:microsoft.com/office/officeart/2005/8/layout/hProcess9"/>
    <dgm:cxn modelId="{46680CB8-9EFD-4123-B1F9-DDADF546A5CF}" type="presParOf" srcId="{5A62C66F-ABB4-42FA-9418-624E0A98E0F3}" destId="{D2C35D01-3D71-4A61-A819-F40B290113A5}" srcOrd="1" destOrd="0" presId="urn:microsoft.com/office/officeart/2005/8/layout/hProcess9"/>
    <dgm:cxn modelId="{1FC8791E-6B4C-4E50-ADFB-3B92F2FAE690}" type="presParOf" srcId="{D2C35D01-3D71-4A61-A819-F40B290113A5}" destId="{F0FAB960-FEB3-4C16-94F0-ACDD9187EB52}" srcOrd="0" destOrd="0" presId="urn:microsoft.com/office/officeart/2005/8/layout/hProcess9"/>
    <dgm:cxn modelId="{4ECE6CC9-2E59-4E0D-B016-2B2057C95D7D}" type="presParOf" srcId="{D2C35D01-3D71-4A61-A819-F40B290113A5}" destId="{83D55711-F73D-4643-9CF8-E791EC80B2CB}" srcOrd="1" destOrd="0" presId="urn:microsoft.com/office/officeart/2005/8/layout/hProcess9"/>
    <dgm:cxn modelId="{E99D7228-A4EB-4D5A-BCB0-1CFF8AAC9E8E}" type="presParOf" srcId="{D2C35D01-3D71-4A61-A819-F40B290113A5}" destId="{00637FE8-110E-48A7-A07B-E815E1C502D1}" srcOrd="2" destOrd="0" presId="urn:microsoft.com/office/officeart/2005/8/layout/hProcess9"/>
    <dgm:cxn modelId="{A2B2D733-2258-411C-B1A9-C16EDC442F8B}" type="presParOf" srcId="{D2C35D01-3D71-4A61-A819-F40B290113A5}" destId="{FE464ABC-EC11-41DE-8445-2A92EEEF8EC5}" srcOrd="3" destOrd="0" presId="urn:microsoft.com/office/officeart/2005/8/layout/hProcess9"/>
    <dgm:cxn modelId="{BFA166BD-64E7-4E73-B7BF-5CE78160D492}" type="presParOf" srcId="{D2C35D01-3D71-4A61-A819-F40B290113A5}" destId="{9BA0575F-9BC3-4773-A966-E3F2432788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3B261-D819-4CFD-B87E-AD9A0FC3A22B}">
      <dsp:nvSpPr>
        <dsp:cNvPr id="0" name=""/>
        <dsp:cNvSpPr/>
      </dsp:nvSpPr>
      <dsp:spPr>
        <a:xfrm>
          <a:off x="567062" y="0"/>
          <a:ext cx="6426714" cy="20162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AB960-FEB3-4C16-94F0-ACDD9187EB52}">
      <dsp:nvSpPr>
        <dsp:cNvPr id="0" name=""/>
        <dsp:cNvSpPr/>
      </dsp:nvSpPr>
      <dsp:spPr>
        <a:xfrm>
          <a:off x="57" y="604867"/>
          <a:ext cx="2330482" cy="806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accent6"/>
              </a:solidFill>
            </a:rPr>
            <a:t>Discussion and definition of CAM process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rgbClr val="FFFF00"/>
              </a:solidFill>
            </a:rPr>
            <a:t>May 2013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noProof="0" dirty="0">
            <a:solidFill>
              <a:schemeClr val="accent6"/>
            </a:solidFill>
          </a:endParaRPr>
        </a:p>
      </dsp:txBody>
      <dsp:txXfrm>
        <a:off x="57" y="604867"/>
        <a:ext cx="2330482" cy="806489"/>
      </dsp:txXfrm>
    </dsp:sp>
    <dsp:sp modelId="{00637FE8-110E-48A7-A07B-E815E1C502D1}">
      <dsp:nvSpPr>
        <dsp:cNvPr id="0" name=""/>
        <dsp:cNvSpPr/>
      </dsp:nvSpPr>
      <dsp:spPr>
        <a:xfrm>
          <a:off x="2615178" y="604867"/>
          <a:ext cx="2330482" cy="806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accent6"/>
              </a:solidFill>
            </a:rPr>
            <a:t>Start development of IT System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accent6"/>
              </a:solidFill>
            </a:rPr>
            <a:t>Start analysis regulation changes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rgbClr val="FFFF00"/>
              </a:solidFill>
            </a:rPr>
            <a:t>Summer 2013</a:t>
          </a:r>
          <a:endParaRPr lang="en-US" sz="1100" b="1" kern="1200" noProof="0" dirty="0">
            <a:solidFill>
              <a:srgbClr val="FFFF00"/>
            </a:solidFill>
          </a:endParaRPr>
        </a:p>
      </dsp:txBody>
      <dsp:txXfrm>
        <a:off x="2615178" y="604867"/>
        <a:ext cx="2330482" cy="806489"/>
      </dsp:txXfrm>
    </dsp:sp>
    <dsp:sp modelId="{9BA0575F-9BC3-4773-A966-E3F243278815}">
      <dsp:nvSpPr>
        <dsp:cNvPr id="0" name=""/>
        <dsp:cNvSpPr/>
      </dsp:nvSpPr>
      <dsp:spPr>
        <a:xfrm>
          <a:off x="5230300" y="604867"/>
          <a:ext cx="2330482" cy="806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accent6"/>
              </a:solidFill>
            </a:rPr>
            <a:t>IT ready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accent6"/>
              </a:solidFill>
            </a:rPr>
            <a:t>Regulation in place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accent6"/>
              </a:solidFill>
            </a:rPr>
            <a:t>Draft MOUs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rgbClr val="FFFF00"/>
              </a:solidFill>
            </a:rPr>
            <a:t>December 2013</a:t>
          </a:r>
          <a:endParaRPr lang="en-US" sz="1100" b="1" kern="1200" noProof="0" dirty="0">
            <a:solidFill>
              <a:srgbClr val="FFFF00"/>
            </a:solidFill>
          </a:endParaRPr>
        </a:p>
      </dsp:txBody>
      <dsp:txXfrm>
        <a:off x="5230300" y="604867"/>
        <a:ext cx="2330482" cy="806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7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33F24A-EA4B-41A0-8608-EB69306753F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33F24A-EA4B-41A0-8608-EB69306753F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3240" y="5429264"/>
            <a:ext cx="5773737" cy="9604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Madrid, 27</a:t>
            </a:r>
            <a:r>
              <a:rPr lang="en-US" b="1" baseline="30000" dirty="0" smtClean="0"/>
              <a:t>th</a:t>
            </a:r>
            <a:r>
              <a:rPr lang="en-US" b="1" dirty="0" smtClean="0"/>
              <a:t> February 2013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1472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21</a:t>
            </a:r>
            <a:r>
              <a:rPr lang="en-GB" sz="4000" b="1" kern="0" baseline="30000" dirty="0" smtClean="0">
                <a:cs typeface="+mn-cs"/>
              </a:rPr>
              <a:t>st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714488"/>
            <a:ext cx="1643074" cy="785818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14488"/>
            <a:ext cx="1428760" cy="642942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43042" y="1500174"/>
          <a:ext cx="928694" cy="1247498"/>
        </p:xfrm>
        <a:graphic>
          <a:graphicData uri="http://schemas.openxmlformats.org/presentationml/2006/ole">
            <p:oleObj spid="_x0000_s1026" name="Picture" r:id="rId5" imgW="2161440" imgH="1438920" progId="Word.Picture.8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  <p:sp>
        <p:nvSpPr>
          <p:cNvPr id="9" name="8 Elipse"/>
          <p:cNvSpPr/>
          <p:nvPr/>
        </p:nvSpPr>
        <p:spPr>
          <a:xfrm>
            <a:off x="395536" y="191683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7993062" cy="4165302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Capacity product definition and calendar</a:t>
            </a: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Proposal of Auctions: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600" kern="1200" dirty="0" smtClean="0">
              <a:cs typeface="Arial" charset="0"/>
            </a:endParaRP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600" kern="1200" dirty="0" smtClean="0">
              <a:latin typeface="+mj-lt"/>
              <a:ea typeface="+mn-ea"/>
              <a:cs typeface="Arial" charset="0"/>
            </a:endParaRP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600" b="1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87624" y="2276872"/>
            <a:ext cx="3456384" cy="3942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INSIDE FRANCE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323528" y="18448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558924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Annual yearly auctions: 1st Monday of March / Y1: 1st Oct-31st Sept</a:t>
            </a:r>
          </a:p>
          <a:p>
            <a:r>
              <a:rPr lang="en-US" sz="1600" dirty="0" smtClean="0"/>
              <a:t>Annual quarterly auctions: 1st Monday of June  / Q1: 1st Oct-1st Jan.</a:t>
            </a:r>
          </a:p>
          <a:p>
            <a:r>
              <a:rPr lang="en-US" sz="1600" dirty="0" smtClean="0"/>
              <a:t>Monthly capacity auctions: 3rd Monday of each month</a:t>
            </a:r>
          </a:p>
          <a:p>
            <a:r>
              <a:rPr lang="en-US" sz="1600" dirty="0" smtClean="0"/>
              <a:t>Daily auctions: 16.30 CET D-1  </a:t>
            </a:r>
            <a:endParaRPr lang="en-U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833563"/>
            <a:ext cx="72104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316416" cy="486916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Regulatory needs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(I)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Auction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mechanism as a default CAM in the interconnections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Moving towards bundled and virtual capacity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Harmonizing the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capacity products and timeframes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New regulation need to be consistent with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European NC: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CMP NC 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Balancing NC</a:t>
            </a:r>
          </a:p>
          <a:p>
            <a:pPr marL="1701800" lvl="3" indent="-3429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Agreement on </a:t>
            </a: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nomination and </a:t>
            </a:r>
            <a:r>
              <a:rPr lang="en-GB" sz="1400" b="1" kern="1200" dirty="0" err="1" smtClean="0">
                <a:latin typeface="+mj-lt"/>
                <a:ea typeface="+mn-ea"/>
                <a:cs typeface="Arial" charset="0"/>
              </a:rPr>
              <a:t>renomination</a:t>
            </a: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 schemes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Interoperability and Data Exchange NC</a:t>
            </a:r>
          </a:p>
          <a:p>
            <a:pPr marL="1625600" lvl="3" indent="-2667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Harmonization of gas day / gas year- 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2014</a:t>
            </a:r>
          </a:p>
          <a:p>
            <a:pPr marL="1625600" lvl="3" indent="-2667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Temperature to measure gas- 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2014</a:t>
            </a:r>
          </a:p>
          <a:p>
            <a:pPr marL="1625600" lvl="3" indent="-2667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Units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 used to allocate capacity and sign contracts- 2014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Tariffs NC:</a:t>
            </a:r>
          </a:p>
          <a:p>
            <a:pPr marL="1625600" lvl="3" indent="-2667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Reserve price</a:t>
            </a:r>
          </a:p>
          <a:p>
            <a:pPr marL="1625600" lvl="3" indent="-266700" algn="just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Price to be paid 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by subscribers during all the contract life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206084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2</a:t>
            </a:r>
            <a:endParaRPr lang="es-ES" sz="20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316416" cy="468052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Regulatory needs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(II)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be discussed: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Shipper license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participate in auctions process, allowing the same shipper to book unbundled capacity. Qualification steps.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Price steps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definition and allocation of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revenues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arising from the auction among TSOs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Release of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information to the market.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Calendar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Capacity contracts: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obligation to subscribe the capacity allocated in the auction, timing, financial deposit...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Responsibilities of TSOs (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implementation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) and NRAs (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supervision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)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Secondary capacity market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 bundled virtual capacity to remain as allocated in the auction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Coexistence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of old and new contracts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170080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2</a:t>
            </a:r>
            <a:endParaRPr lang="es-ES" sz="20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23528" y="2060848"/>
            <a:ext cx="8316416" cy="4176464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IT System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2000" b="1" u="sng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2000" b="1" u="sng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develop a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single platform to allocate capacity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 Best available technologies, functionalities, secure, smooth exchange of information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Calendar to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join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existent platforms by TSOs in the SGRI: European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Capacity Platform / others</a:t>
            </a: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TSOs to develop its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own IT system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integrate the information from the capacity auctions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TSOs to collaborate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bilaterally to develop IT systems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for nomination and </a:t>
            </a:r>
            <a:r>
              <a:rPr lang="en-GB" sz="1800" kern="1200" dirty="0" err="1" smtClean="0">
                <a:latin typeface="+mj-lt"/>
                <a:ea typeface="+mn-ea"/>
                <a:cs typeface="Arial" charset="0"/>
              </a:rPr>
              <a:t>renomination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of bundled capacity, CMP implementation, exchange information for balancing process.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5536" y="206084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3</a:t>
            </a:r>
            <a:endParaRPr lang="es-ES" sz="20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  <p:sp>
        <p:nvSpPr>
          <p:cNvPr id="11" name="10 Lágrima"/>
          <p:cNvSpPr/>
          <p:nvPr/>
        </p:nvSpPr>
        <p:spPr>
          <a:xfrm rot="14028081">
            <a:off x="2977700" y="1264412"/>
            <a:ext cx="1302477" cy="1884966"/>
          </a:xfrm>
          <a:prstGeom prst="teardrop">
            <a:avLst>
              <a:gd name="adj" fmla="val 105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30000"/>
              </a:spcBef>
              <a:buClr>
                <a:srgbClr val="0070C0"/>
              </a:buClr>
              <a:buSzPct val="125000"/>
              <a:defRPr/>
            </a:pPr>
            <a:endParaRPr lang="en-GB" dirty="0" smtClean="0"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771800" y="1844824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  <a:buClr>
                <a:srgbClr val="0070C0"/>
              </a:buClr>
              <a:buSzPct val="125000"/>
              <a:defRPr/>
            </a:pPr>
            <a:r>
              <a:rPr lang="en-GB" sz="1600" dirty="0" smtClean="0">
                <a:cs typeface="Arial" charset="0"/>
              </a:rPr>
              <a:t>Joint European CAM platform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-396552" y="1340768"/>
            <a:ext cx="9361040" cy="4176464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Way forward </a:t>
            </a:r>
          </a:p>
          <a:p>
            <a:pPr marL="809625" lvl="1" indent="-2667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US" sz="1800" kern="1200" dirty="0" smtClean="0">
                <a:latin typeface="+mj-lt"/>
                <a:ea typeface="+mn-ea"/>
                <a:cs typeface="Arial" charset="0"/>
              </a:rPr>
              <a:t>Public consultation of this document with Stakeholders- </a:t>
            </a:r>
            <a:r>
              <a:rPr lang="en-US" sz="1800" u="sng" kern="1200" dirty="0" smtClean="0">
                <a:latin typeface="+mj-lt"/>
                <a:ea typeface="+mn-ea"/>
                <a:cs typeface="Arial" charset="0"/>
              </a:rPr>
              <a:t>along this week: </a:t>
            </a:r>
            <a:r>
              <a:rPr lang="en-US" sz="1800" b="1" kern="1200" dirty="0" smtClean="0">
                <a:latin typeface="+mj-lt"/>
                <a:ea typeface="+mn-ea"/>
                <a:cs typeface="Arial" charset="0"/>
              </a:rPr>
              <a:t>to be launched in ACER website, comments will be welcome until 19th March 2013. </a:t>
            </a:r>
            <a:r>
              <a:rPr lang="en-US" sz="1800" b="1" kern="1200" dirty="0" smtClean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(by regulators)</a:t>
            </a:r>
          </a:p>
          <a:p>
            <a:pPr marL="809625" lvl="1" indent="-2667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Final  CAM Roadmap of the SGRI – </a:t>
            </a:r>
            <a:r>
              <a:rPr lang="en-GB" sz="1800" i="1" kern="1200" dirty="0" smtClean="0">
                <a:latin typeface="+mj-lt"/>
                <a:ea typeface="+mn-ea"/>
                <a:cs typeface="Arial" charset="0"/>
              </a:rPr>
              <a:t>March 2013 </a:t>
            </a:r>
            <a:r>
              <a:rPr lang="en-GB" sz="1800" b="1" kern="1200" dirty="0" smtClean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(approval by regulators)</a:t>
            </a:r>
            <a:endParaRPr lang="es-ES" sz="1800" b="1" kern="1200" dirty="0" smtClean="0">
              <a:solidFill>
                <a:srgbClr val="0070C0"/>
              </a:solidFill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Discussions and definition of the capacity products, available capacity and IT systems– March</a:t>
            </a:r>
            <a:r>
              <a:rPr lang="en-GB" sz="1800" i="1" kern="1200" dirty="0" smtClean="0">
                <a:latin typeface="+mj-lt"/>
                <a:ea typeface="+mn-ea"/>
                <a:cs typeface="Arial" charset="0"/>
              </a:rPr>
              <a:t>/May 2013 </a:t>
            </a:r>
            <a:r>
              <a:rPr lang="en-GB" sz="1800" b="1" kern="1200" dirty="0" smtClean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(to be proposed by TSOs)</a:t>
            </a:r>
            <a:endParaRPr lang="es-ES" sz="1800" b="1" kern="1200" dirty="0" smtClean="0">
              <a:solidFill>
                <a:srgbClr val="0070C0"/>
              </a:solidFill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Start of the development of IT systems –</a:t>
            </a:r>
            <a:r>
              <a:rPr lang="en-GB" sz="1800" i="1" kern="1200" dirty="0" smtClean="0">
                <a:latin typeface="+mj-lt"/>
                <a:ea typeface="+mn-ea"/>
                <a:cs typeface="Arial" charset="0"/>
              </a:rPr>
              <a:t>Summer 2013 </a:t>
            </a:r>
            <a:r>
              <a:rPr lang="en-GB" sz="1800" b="1" kern="1200" dirty="0" smtClean="0">
                <a:solidFill>
                  <a:srgbClr val="0070C0"/>
                </a:solidFill>
                <a:cs typeface="Arial" charset="0"/>
              </a:rPr>
              <a:t>(by TSOs)</a:t>
            </a:r>
            <a:endParaRPr lang="es-ES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National regulation modification – Starting </a:t>
            </a:r>
            <a:r>
              <a:rPr lang="en-GB" sz="1800" i="1" kern="1200" dirty="0" smtClean="0">
                <a:latin typeface="+mj-lt"/>
                <a:ea typeface="+mn-ea"/>
                <a:cs typeface="Arial" charset="0"/>
              </a:rPr>
              <a:t>summer 2013 </a:t>
            </a:r>
            <a:r>
              <a:rPr lang="en-GB" sz="1800" b="1" kern="1200" dirty="0" smtClean="0">
                <a:solidFill>
                  <a:srgbClr val="0070C0"/>
                </a:solidFill>
                <a:cs typeface="Arial" charset="0"/>
              </a:rPr>
              <a:t>(by regulators)</a:t>
            </a:r>
            <a:endParaRPr lang="es-ES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467544" y="5301208"/>
          <a:ext cx="756084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-361056" y="1556792"/>
            <a:ext cx="9253536" cy="5301208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Way forward </a:t>
            </a:r>
            <a:r>
              <a:rPr lang="en-GB" sz="2000" kern="1200" dirty="0" smtClean="0">
                <a:latin typeface="+mj-lt"/>
                <a:ea typeface="+mn-ea"/>
                <a:cs typeface="Arial" charset="0"/>
              </a:rPr>
              <a:t>(cont.)</a:t>
            </a:r>
          </a:p>
          <a:p>
            <a:pPr marL="809625" lvl="1" indent="-266700"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Available capacity, Products, and IT systems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. </a:t>
            </a:r>
            <a:r>
              <a:rPr lang="en-GB" sz="1800" i="1" kern="1200" dirty="0" smtClean="0">
                <a:latin typeface="+mj-lt"/>
                <a:ea typeface="+mn-ea"/>
                <a:cs typeface="Arial" charset="0"/>
              </a:rPr>
              <a:t>First draft to be presented in the next SG meeting (24</a:t>
            </a:r>
            <a:r>
              <a:rPr lang="en-GB" sz="1800" i="1" kern="1200" baseline="30000" dirty="0" smtClean="0">
                <a:latin typeface="+mj-lt"/>
                <a:ea typeface="+mn-ea"/>
                <a:cs typeface="Arial" charset="0"/>
              </a:rPr>
              <a:t>th</a:t>
            </a:r>
            <a:r>
              <a:rPr lang="en-GB" sz="1800" i="1" kern="1200" dirty="0" smtClean="0">
                <a:latin typeface="+mj-lt"/>
                <a:ea typeface="+mn-ea"/>
                <a:cs typeface="Arial" charset="0"/>
              </a:rPr>
              <a:t> April)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.</a:t>
            </a:r>
          </a:p>
          <a:p>
            <a:pPr marL="1217612" lvl="2" indent="-266700"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809625" algn="l"/>
              </a:tabLst>
              <a:defRPr/>
            </a:pPr>
            <a:r>
              <a:rPr lang="en-GB" sz="1600" b="1" kern="1200" dirty="0" smtClean="0">
                <a:latin typeface="+mj-lt"/>
                <a:ea typeface="+mn-ea"/>
                <a:cs typeface="Arial" charset="0"/>
              </a:rPr>
              <a:t>Available capacity </a:t>
            </a: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in all borders, for the next 15 years, and proposal of capacity split for the different auctions, from October 2014: virtual Point between Spain and Portugal, physical/virtual point between France and Spain, and inside France </a:t>
            </a:r>
            <a:r>
              <a:rPr lang="en-GB" sz="1600" i="1" kern="1200" dirty="0" smtClean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( to be sent by TSOs to regulators before 15</a:t>
            </a:r>
            <a:r>
              <a:rPr lang="en-GB" sz="1600" i="1" kern="1200" baseline="30000" dirty="0" smtClean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th</a:t>
            </a:r>
            <a:r>
              <a:rPr lang="en-GB" sz="1600" i="1" kern="1200" dirty="0" smtClean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 March) .</a:t>
            </a:r>
          </a:p>
          <a:p>
            <a:pPr marL="1217612" lvl="2" indent="-266700" algn="just">
              <a:spcBef>
                <a:spcPts val="12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600" i="1" kern="1200" dirty="0" smtClean="0">
              <a:solidFill>
                <a:srgbClr val="0070C0"/>
              </a:solidFill>
              <a:latin typeface="+mj-lt"/>
              <a:ea typeface="+mn-ea"/>
              <a:cs typeface="Arial" charset="0"/>
            </a:endParaRPr>
          </a:p>
          <a:p>
            <a:pPr marL="1217612" lvl="2" indent="-266700"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809625" algn="l"/>
              </a:tabLst>
              <a:defRPr/>
            </a:pPr>
            <a:r>
              <a:rPr lang="en-GB" sz="1600" b="1" kern="1200" dirty="0" smtClean="0">
                <a:cs typeface="Arial" charset="0"/>
              </a:rPr>
              <a:t>IT development </a:t>
            </a:r>
            <a:r>
              <a:rPr lang="en-GB" sz="1600" i="1" kern="1200" dirty="0" smtClean="0">
                <a:solidFill>
                  <a:srgbClr val="0070C0"/>
                </a:solidFill>
                <a:cs typeface="Arial" charset="0"/>
              </a:rPr>
              <a:t>(to be sent by TSOs before 29</a:t>
            </a:r>
            <a:r>
              <a:rPr lang="en-GB" sz="1600" i="1" kern="1200" baseline="30000" dirty="0" smtClean="0">
                <a:solidFill>
                  <a:srgbClr val="0070C0"/>
                </a:solidFill>
                <a:cs typeface="Arial" charset="0"/>
              </a:rPr>
              <a:t>th</a:t>
            </a:r>
            <a:r>
              <a:rPr lang="en-GB" sz="1600" i="1" kern="1200" dirty="0" smtClean="0">
                <a:solidFill>
                  <a:srgbClr val="0070C0"/>
                </a:solidFill>
                <a:cs typeface="Arial" charset="0"/>
              </a:rPr>
              <a:t> March)</a:t>
            </a:r>
            <a:endParaRPr lang="en-GB" sz="1600" kern="1200" dirty="0" smtClean="0">
              <a:cs typeface="Arial" charset="0"/>
            </a:endParaRPr>
          </a:p>
          <a:p>
            <a:pPr marL="1625600" lvl="3" indent="-266700"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809625" algn="l"/>
              </a:tabLst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Capacity allocation platform utilisation:  what capabilities...</a:t>
            </a:r>
          </a:p>
          <a:p>
            <a:pPr marL="1625600" lvl="3" indent="-266700" algn="just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809625" algn="l"/>
              </a:tabLst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TSOs IT systems: what need to be developed and when, interface to support primary and secondary capacity markets, nomination and </a:t>
            </a:r>
            <a:r>
              <a:rPr lang="en-GB" sz="1600" kern="1200" dirty="0" err="1" smtClean="0">
                <a:latin typeface="+mj-lt"/>
                <a:ea typeface="+mn-ea"/>
                <a:cs typeface="Arial" charset="0"/>
              </a:rPr>
              <a:t>renomination</a:t>
            </a: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 schemes...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-468560" y="1340768"/>
            <a:ext cx="9253536" cy="5301208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Way forward </a:t>
            </a:r>
            <a:r>
              <a:rPr lang="en-GB" sz="2000" kern="1200" dirty="0" smtClean="0">
                <a:latin typeface="+mj-lt"/>
                <a:ea typeface="+mn-ea"/>
                <a:cs typeface="Arial" charset="0"/>
              </a:rPr>
              <a:t>(cont.)</a:t>
            </a:r>
          </a:p>
          <a:p>
            <a:pPr marL="809625" lvl="1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Available capacity, Products, and IT systems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. </a:t>
            </a:r>
            <a:r>
              <a:rPr lang="en-GB" sz="1400" i="1" kern="1200" dirty="0" smtClean="0">
                <a:latin typeface="+mj-lt"/>
                <a:ea typeface="+mn-ea"/>
                <a:cs typeface="Arial" charset="0"/>
              </a:rPr>
              <a:t>First draft to be presented in the next SG meeting (24</a:t>
            </a:r>
            <a:r>
              <a:rPr lang="en-GB" sz="1400" i="1" kern="1200" baseline="30000" dirty="0" smtClean="0">
                <a:latin typeface="+mj-lt"/>
                <a:ea typeface="+mn-ea"/>
                <a:cs typeface="Arial" charset="0"/>
              </a:rPr>
              <a:t>th</a:t>
            </a:r>
            <a:r>
              <a:rPr lang="en-GB" sz="1400" i="1" kern="1200" dirty="0" smtClean="0">
                <a:latin typeface="+mj-lt"/>
                <a:ea typeface="+mn-ea"/>
                <a:cs typeface="Arial" charset="0"/>
              </a:rPr>
              <a:t> April)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.</a:t>
            </a:r>
          </a:p>
          <a:p>
            <a:pPr marL="1217612" lvl="2" indent="-2667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Products:</a:t>
            </a:r>
          </a:p>
          <a:p>
            <a:pPr marL="1257300" lvl="3" indent="-952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Long term vision 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of the whole process: </a:t>
            </a:r>
            <a:r>
              <a:rPr lang="en-GB" sz="1400" i="1" kern="1200" dirty="0" smtClean="0">
                <a:solidFill>
                  <a:srgbClr val="0070C0"/>
                </a:solidFill>
                <a:latin typeface="+mj-lt"/>
                <a:ea typeface="+mn-ea"/>
                <a:cs typeface="Arial" charset="0"/>
              </a:rPr>
              <a:t>( proposals to be sent by TSOs before 24th April)</a:t>
            </a:r>
          </a:p>
          <a:p>
            <a:pPr marL="1665287" lvl="4" indent="-952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Bundled, virtual auctions simultaneously conducted in the  whole region</a:t>
            </a:r>
          </a:p>
          <a:p>
            <a:pPr marL="1665287" lvl="4" indent="-952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Definition of the auction mechanism ( reserve price, price steps, rounds, allocation of revenues...)</a:t>
            </a:r>
          </a:p>
          <a:p>
            <a:pPr marL="1665287" lvl="4" indent="-952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 Decision to be made prior to the auction announcement ( financial deposit, obligation to subscribe capacity, contracts, shippers licence...)</a:t>
            </a:r>
          </a:p>
          <a:p>
            <a:pPr marL="1665287" lvl="4" indent="-952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Interruptible capacity</a:t>
            </a:r>
          </a:p>
          <a:p>
            <a:pPr marL="1665287" lvl="4" indent="-952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Unbundled capacity offer?</a:t>
            </a:r>
          </a:p>
          <a:p>
            <a:pPr marL="1257300" lvl="3" indent="-952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400" b="1" kern="1200" dirty="0" smtClean="0">
                <a:latin typeface="+mj-lt"/>
                <a:ea typeface="+mn-ea"/>
                <a:cs typeface="Arial" charset="0"/>
              </a:rPr>
              <a:t>Short – term decisions 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on the initial products and the calendar </a:t>
            </a:r>
            <a:r>
              <a:rPr lang="en-GB" sz="1400" i="1" kern="1200" dirty="0" smtClean="0">
                <a:solidFill>
                  <a:srgbClr val="0070C0"/>
                </a:solidFill>
                <a:cs typeface="Arial" charset="0"/>
              </a:rPr>
              <a:t>( proposals to be sent by TSOs before 10</a:t>
            </a:r>
            <a:r>
              <a:rPr lang="en-GB" sz="1400" i="1" kern="1200" baseline="30000" dirty="0" smtClean="0">
                <a:solidFill>
                  <a:srgbClr val="0070C0"/>
                </a:solidFill>
                <a:cs typeface="Arial" charset="0"/>
              </a:rPr>
              <a:t>th</a:t>
            </a:r>
            <a:r>
              <a:rPr lang="en-GB" sz="1400" i="1" kern="1200" dirty="0" smtClean="0">
                <a:solidFill>
                  <a:srgbClr val="0070C0"/>
                </a:solidFill>
                <a:cs typeface="Arial" charset="0"/>
              </a:rPr>
              <a:t> May)</a:t>
            </a:r>
            <a:endParaRPr lang="en-GB" sz="1400" kern="1200" dirty="0" smtClean="0">
              <a:latin typeface="+mj-lt"/>
              <a:ea typeface="+mn-ea"/>
              <a:cs typeface="Arial" charset="0"/>
            </a:endParaRPr>
          </a:p>
          <a:p>
            <a:pPr marL="1665287" lvl="4" indent="-952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Interoperability amendments needed: (gas day, gas year, amendment of gas quality measurement and calendar)</a:t>
            </a:r>
          </a:p>
          <a:p>
            <a:pPr marL="1665287" lvl="4" indent="-952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Decision on the </a:t>
            </a:r>
            <a:r>
              <a:rPr lang="en-GB" sz="1400" kern="1200" dirty="0" err="1" smtClean="0">
                <a:latin typeface="+mj-lt"/>
                <a:ea typeface="+mn-ea"/>
                <a:cs typeface="Arial" charset="0"/>
              </a:rPr>
              <a:t>Larrau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 capacity to be sold before March 2014, in two quarters, from April 2014 to September 2014. Pilot of the IT system in late 2013, early 2014?</a:t>
            </a:r>
          </a:p>
          <a:p>
            <a:pPr marL="1665287" lvl="4" indent="-952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Allocation of yearly  capacity in all borders in March 2014, quarterly capacity in June 2014, monthly capacity in September 2014...</a:t>
            </a:r>
          </a:p>
          <a:p>
            <a:pPr marL="1665287" lvl="4" indent="-95250" algn="just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endParaRPr lang="en-GB" sz="1200" kern="1200" dirty="0" smtClean="0">
              <a:latin typeface="+mj-lt"/>
              <a:ea typeface="+mn-ea"/>
              <a:cs typeface="Arial" charset="0"/>
            </a:endParaRPr>
          </a:p>
          <a:p>
            <a:pPr marL="1625600" lvl="3" indent="-2667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endParaRPr lang="en-GB" sz="1400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II.2. </a:t>
            </a:r>
            <a:r>
              <a:rPr lang="en-US" sz="2400" dirty="0" smtClean="0">
                <a:solidFill>
                  <a:srgbClr val="264D74"/>
                </a:solidFill>
              </a:rPr>
              <a:t>CAM between Spain-Portugal. Next auction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285293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(for information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II.2 CAM between Spain-Portugal. Next auction </a:t>
            </a:r>
          </a:p>
        </p:txBody>
      </p:sp>
      <p:sp>
        <p:nvSpPr>
          <p:cNvPr id="6" name="3 Marcador de contenido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1556792"/>
            <a:ext cx="7993062" cy="436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800" kern="1200" dirty="0" smtClean="0">
                <a:latin typeface="+mj-lt"/>
                <a:ea typeface="+mn-ea"/>
                <a:cs typeface="Arial" charset="0"/>
              </a:rPr>
              <a:t>ENAGÁS and REN are developing the procedure of the 2nd annual auction </a:t>
            </a:r>
          </a:p>
          <a:p>
            <a:pPr marL="271463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800" kern="1200" dirty="0" smtClean="0">
                <a:latin typeface="+mj-lt"/>
                <a:ea typeface="+mn-ea"/>
                <a:cs typeface="Arial" charset="0"/>
              </a:rPr>
              <a:t>Issues </a:t>
            </a:r>
            <a:r>
              <a:rPr lang="en-US" sz="1800" b="1" kern="1200" dirty="0" smtClean="0">
                <a:latin typeface="+mj-lt"/>
                <a:ea typeface="+mn-ea"/>
                <a:cs typeface="Arial" charset="0"/>
              </a:rPr>
              <a:t>already decided</a:t>
            </a:r>
            <a:r>
              <a:rPr lang="en-US" sz="1800" kern="1200" dirty="0" smtClean="0">
                <a:latin typeface="+mj-lt"/>
                <a:ea typeface="+mn-ea"/>
                <a:cs typeface="Arial" charset="0"/>
              </a:rPr>
              <a:t>: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Capacity Products to be offered for the gas year </a:t>
            </a:r>
            <a:r>
              <a:rPr lang="en-GB" sz="1800" u="sng" kern="1200" dirty="0" smtClean="0">
                <a:latin typeface="+mj-lt"/>
                <a:ea typeface="+mn-ea"/>
                <a:cs typeface="Arial" charset="0"/>
              </a:rPr>
              <a:t>1st Oct 2013 to 30th Sept 2014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cs typeface="Arial" charset="0"/>
              </a:rPr>
              <a:t>Firm </a:t>
            </a:r>
            <a:r>
              <a:rPr lang="en-GB" sz="1800" b="1" kern="1200" dirty="0" smtClean="0">
                <a:latin typeface="+mj-lt"/>
                <a:cs typeface="Arial" charset="0"/>
              </a:rPr>
              <a:t>yearly</a:t>
            </a:r>
            <a:r>
              <a:rPr lang="en-GB" sz="1800" kern="1200" dirty="0" smtClean="0">
                <a:latin typeface="+mj-lt"/>
                <a:cs typeface="Arial" charset="0"/>
              </a:rPr>
              <a:t> products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cs typeface="Arial" charset="0"/>
              </a:rPr>
              <a:t>Firm </a:t>
            </a:r>
            <a:r>
              <a:rPr lang="en-GB" sz="1800" b="1" kern="1200" dirty="0" smtClean="0">
                <a:latin typeface="+mj-lt"/>
                <a:cs typeface="Arial" charset="0"/>
              </a:rPr>
              <a:t>quarterly </a:t>
            </a:r>
            <a:r>
              <a:rPr lang="en-GB" sz="1800" kern="1200" dirty="0" smtClean="0">
                <a:latin typeface="+mj-lt"/>
                <a:cs typeface="Arial" charset="0"/>
              </a:rPr>
              <a:t>products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cs typeface="Arial" charset="0"/>
              </a:rPr>
              <a:t>Interruptible products </a:t>
            </a:r>
            <a:r>
              <a:rPr lang="en-GB" sz="1800" kern="1200" smtClean="0">
                <a:latin typeface="+mj-lt"/>
                <a:cs typeface="Arial" charset="0"/>
              </a:rPr>
              <a:t>if </a:t>
            </a:r>
            <a:r>
              <a:rPr lang="en-GB" sz="1800" kern="1200" smtClean="0">
                <a:latin typeface="+mj-lt"/>
                <a:cs typeface="Arial" charset="0"/>
              </a:rPr>
              <a:t>more </a:t>
            </a:r>
            <a:r>
              <a:rPr lang="en-GB" sz="1800" kern="1200" dirty="0" smtClean="0">
                <a:latin typeface="+mj-lt"/>
                <a:cs typeface="Arial" charset="0"/>
              </a:rPr>
              <a:t>than 95% of firm capacity has been allocated at the previous firm products auctions</a:t>
            </a:r>
          </a:p>
          <a:p>
            <a:pPr marL="255587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US" sz="1800" kern="1200" dirty="0" smtClean="0">
                <a:cs typeface="Arial" charset="0"/>
              </a:rPr>
              <a:t>Issues </a:t>
            </a:r>
            <a:r>
              <a:rPr lang="en-US" sz="1800" b="1" kern="1200" dirty="0" smtClean="0">
                <a:cs typeface="Arial" charset="0"/>
              </a:rPr>
              <a:t>to be decided</a:t>
            </a:r>
            <a:r>
              <a:rPr lang="en-US" sz="1800" kern="1200" dirty="0" smtClean="0">
                <a:cs typeface="Arial" charset="0"/>
              </a:rPr>
              <a:t>: </a:t>
            </a:r>
            <a:r>
              <a:rPr lang="en-GB" sz="2000" kern="1200" dirty="0" smtClean="0">
                <a:latin typeface="+mj-lt"/>
                <a:ea typeface="+mn-ea"/>
                <a:cs typeface="Arial" charset="0"/>
              </a:rPr>
              <a:t>IT system to allocate capacity?</a:t>
            </a:r>
          </a:p>
          <a:p>
            <a:pPr marL="255587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1800" b="0" kern="1200" dirty="0" smtClean="0">
                <a:solidFill>
                  <a:schemeClr val="accent6"/>
                </a:solidFill>
                <a:latin typeface="+mj-lt"/>
                <a:ea typeface="+mn-ea"/>
                <a:cs typeface="Arial" charset="0"/>
                <a:sym typeface="Wingdings" pitchFamily="2" charset="2"/>
              </a:rPr>
              <a:t>     To be proposed by TSOs by </a:t>
            </a:r>
            <a:r>
              <a:rPr lang="en-GB" sz="1800" b="1" kern="1200" dirty="0" smtClean="0">
                <a:solidFill>
                  <a:schemeClr val="accent6"/>
                </a:solidFill>
                <a:latin typeface="+mj-lt"/>
                <a:ea typeface="+mn-ea"/>
                <a:cs typeface="Arial" charset="0"/>
                <a:sym typeface="Wingdings" pitchFamily="2" charset="2"/>
              </a:rPr>
              <a:t>mid March</a:t>
            </a:r>
            <a:endParaRPr lang="en-US" sz="1800" b="1" dirty="0">
              <a:solidFill>
                <a:schemeClr val="accent6"/>
              </a:solidFill>
              <a:cs typeface="Arial" charset="0"/>
              <a:sym typeface="Wingdings" pitchFamily="2" charset="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21</a:t>
            </a:r>
            <a:r>
              <a:rPr lang="de-DE" sz="2400" baseline="30000" dirty="0" smtClean="0"/>
              <a:t>st</a:t>
            </a:r>
            <a:r>
              <a:rPr lang="de-DE" sz="2400" dirty="0" smtClean="0"/>
              <a:t> IG meeting SGRI- 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 cstate="print"/>
          <a:srcRect l="19425" t="26040" r="20467" b="14321"/>
          <a:stretch>
            <a:fillRect/>
          </a:stretch>
        </p:blipFill>
        <p:spPr bwMode="auto">
          <a:xfrm>
            <a:off x="467544" y="1628800"/>
            <a:ext cx="7920880" cy="491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II.2 CAM between Spain-Portugal. Next auction 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8316416" cy="396044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National regulations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be approved in advance in order stakeholders will be timely informed: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i="1" u="sng" kern="1200" dirty="0" err="1" smtClean="0">
                <a:latin typeface="+mj-lt"/>
                <a:ea typeface="+mn-ea"/>
                <a:cs typeface="Arial" charset="0"/>
              </a:rPr>
              <a:t>Resolución</a:t>
            </a:r>
            <a:r>
              <a:rPr lang="en-GB" sz="1600" b="1" kern="1200" dirty="0" smtClean="0">
                <a:latin typeface="+mj-lt"/>
                <a:ea typeface="+mn-ea"/>
                <a:cs typeface="Arial" charset="0"/>
              </a:rPr>
              <a:t> CNE </a:t>
            </a: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on methodology for the coordinated capacity allocation at the IP between Spain and Portugal.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i="1" u="sng" kern="1200" dirty="0" smtClean="0">
                <a:latin typeface="+mj-lt"/>
                <a:ea typeface="+mn-ea"/>
                <a:cs typeface="Arial" charset="0"/>
              </a:rPr>
              <a:t>Mecanismo de atribuição de capacidade </a:t>
            </a:r>
            <a:r>
              <a:rPr lang="pt-BR" sz="1600" i="1" kern="1200" dirty="0" smtClean="0">
                <a:latin typeface="+mj-lt"/>
                <a:ea typeface="+mn-ea"/>
                <a:cs typeface="Arial" charset="0"/>
              </a:rPr>
              <a:t>da RNTGN </a:t>
            </a:r>
            <a:r>
              <a:rPr lang="pt-BR" sz="1600" kern="1200" dirty="0" smtClean="0">
                <a:latin typeface="+mj-lt"/>
                <a:ea typeface="+mn-ea"/>
                <a:cs typeface="Arial" charset="0"/>
              </a:rPr>
              <a:t>- </a:t>
            </a:r>
            <a:r>
              <a:rPr lang="pt-BR" sz="1600" b="1" kern="1200" dirty="0" smtClean="0">
                <a:latin typeface="+mj-lt"/>
                <a:ea typeface="+mn-ea"/>
                <a:cs typeface="Arial" charset="0"/>
              </a:rPr>
              <a:t>ERSE</a:t>
            </a:r>
            <a:endParaRPr lang="en-GB" sz="1600" b="1" kern="1200" dirty="0" smtClean="0">
              <a:latin typeface="+mj-lt"/>
              <a:ea typeface="+mn-ea"/>
              <a:cs typeface="Arial" charset="0"/>
            </a:endParaRP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i="1" u="sng" kern="1200" dirty="0" smtClean="0">
                <a:latin typeface="+mj-lt"/>
                <a:ea typeface="+mn-ea"/>
                <a:cs typeface="Arial" charset="0"/>
              </a:rPr>
              <a:t>Information Memorandum and Standard Contracts</a:t>
            </a: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:</a:t>
            </a:r>
            <a:r>
              <a:rPr lang="en-US" sz="1600" dirty="0" smtClean="0"/>
              <a:t> to be elaborated by </a:t>
            </a:r>
            <a:r>
              <a:rPr lang="en-US" sz="1600" b="1" dirty="0" smtClean="0"/>
              <a:t>TSOs</a:t>
            </a:r>
            <a:r>
              <a:rPr lang="en-US" sz="1600" dirty="0" smtClean="0"/>
              <a:t> describing the procedures for the annual auction (following the Draft CAM NC): rules, price steps, reserve price, capacity offered, application form, contract information, calendar…. To be approved by NRAs.</a:t>
            </a:r>
            <a:endParaRPr lang="en-GB" sz="1600" kern="1200" dirty="0" smtClean="0"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II.2 CAM between Spain-Portugal. Next auction 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8676456" cy="4347864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CALENDAR for the 2</a:t>
            </a:r>
            <a:r>
              <a:rPr lang="en-GB" sz="1800" b="1" kern="1200" baseline="30000" dirty="0" smtClean="0">
                <a:cs typeface="Arial" charset="0"/>
              </a:rPr>
              <a:t>nd</a:t>
            </a:r>
            <a:r>
              <a:rPr lang="en-GB" sz="1800" b="1" kern="1200" dirty="0" smtClean="0">
                <a:cs typeface="Arial" charset="0"/>
              </a:rPr>
              <a:t> annual auction between Spain and Portugal</a:t>
            </a: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graphicFrame>
        <p:nvGraphicFramePr>
          <p:cNvPr id="548" name="547 Tabla"/>
          <p:cNvGraphicFramePr>
            <a:graphicFrameLocks noGrp="1"/>
          </p:cNvGraphicFramePr>
          <p:nvPr/>
        </p:nvGraphicFramePr>
        <p:xfrm>
          <a:off x="899592" y="2420888"/>
          <a:ext cx="7776868" cy="318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88"/>
                <a:gridCol w="706988"/>
                <a:gridCol w="706988"/>
                <a:gridCol w="706988"/>
                <a:gridCol w="706988"/>
                <a:gridCol w="706988"/>
                <a:gridCol w="706988"/>
                <a:gridCol w="706988"/>
                <a:gridCol w="706988"/>
                <a:gridCol w="706988"/>
                <a:gridCol w="706988"/>
              </a:tblGrid>
              <a:tr h="288032">
                <a:tc gridSpan="11"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2013</a:t>
                      </a:r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8480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</a:rPr>
                        <a:t>Apr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</a:rPr>
                        <a:t>May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</a:rPr>
                        <a:t>Jun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</a:rPr>
                        <a:t>Jul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</a:rPr>
                        <a:t>Aug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</a:rPr>
                        <a:t>Sep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</a:rPr>
                        <a:t>Oct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37728"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 smtClean="0"/>
                        <a:t>27: 21</a:t>
                      </a:r>
                      <a:r>
                        <a:rPr lang="es-ES" sz="1200" b="1" baseline="30000" dirty="0" smtClean="0"/>
                        <a:t>th</a:t>
                      </a:r>
                      <a:r>
                        <a:rPr lang="es-ES" sz="1200" b="1" dirty="0" smtClean="0"/>
                        <a:t>IG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24: 20</a:t>
                      </a:r>
                      <a:r>
                        <a:rPr lang="es-ES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/>
                        <a:t>12: 22</a:t>
                      </a:r>
                      <a:r>
                        <a:rPr lang="es-ES" sz="1200" b="1" baseline="30000" dirty="0" smtClean="0"/>
                        <a:t>th</a:t>
                      </a:r>
                      <a:r>
                        <a:rPr lang="es-ES" sz="1200" b="1" dirty="0" smtClean="0"/>
                        <a:t>IG</a:t>
                      </a:r>
                    </a:p>
                    <a:p>
                      <a:pPr algn="l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31996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1996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1996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19966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1996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9" name="548 Lágrima"/>
          <p:cNvSpPr/>
          <p:nvPr/>
        </p:nvSpPr>
        <p:spPr>
          <a:xfrm>
            <a:off x="395536" y="5733256"/>
            <a:ext cx="1800200" cy="936104"/>
          </a:xfrm>
          <a:prstGeom prst="teardrop">
            <a:avLst>
              <a:gd name="adj" fmla="val 97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Stakeholders involvement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50" name="549 CuadroTexto"/>
          <p:cNvSpPr txBox="1"/>
          <p:nvPr/>
        </p:nvSpPr>
        <p:spPr>
          <a:xfrm>
            <a:off x="467544" y="3717032"/>
            <a:ext cx="151216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Issues to be decided</a:t>
            </a:r>
            <a:endParaRPr lang="en-US" sz="1100" b="1" dirty="0"/>
          </a:p>
        </p:txBody>
      </p:sp>
      <p:sp>
        <p:nvSpPr>
          <p:cNvPr id="551" name="550 CuadroTexto"/>
          <p:cNvSpPr txBox="1"/>
          <p:nvPr/>
        </p:nvSpPr>
        <p:spPr>
          <a:xfrm>
            <a:off x="1979712" y="4221088"/>
            <a:ext cx="136815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Development of National regulations</a:t>
            </a:r>
            <a:endParaRPr lang="en-US" sz="1100" b="1" dirty="0"/>
          </a:p>
        </p:txBody>
      </p:sp>
      <p:sp>
        <p:nvSpPr>
          <p:cNvPr id="554" name="553 CuadroTexto"/>
          <p:cNvSpPr txBox="1"/>
          <p:nvPr/>
        </p:nvSpPr>
        <p:spPr>
          <a:xfrm>
            <a:off x="1979712" y="4869160"/>
            <a:ext cx="13681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Info Memo</a:t>
            </a:r>
            <a:endParaRPr lang="en-US" sz="1100" b="1" dirty="0"/>
          </a:p>
        </p:txBody>
      </p:sp>
      <p:sp>
        <p:nvSpPr>
          <p:cNvPr id="555" name="554 Lágrima"/>
          <p:cNvSpPr/>
          <p:nvPr/>
        </p:nvSpPr>
        <p:spPr>
          <a:xfrm>
            <a:off x="107504" y="4293096"/>
            <a:ext cx="1584176" cy="11521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Coordination 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NRAS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TSOs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NRAs/TSOs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56" name="555 Estrella de 5 puntas"/>
          <p:cNvSpPr/>
          <p:nvPr/>
        </p:nvSpPr>
        <p:spPr>
          <a:xfrm>
            <a:off x="3923928" y="4365104"/>
            <a:ext cx="360040" cy="360040"/>
          </a:xfrm>
          <a:prstGeom prst="star5">
            <a:avLst/>
          </a:prstGeom>
          <a:solidFill>
            <a:srgbClr val="0000FF"/>
          </a:solidFill>
          <a:ln>
            <a:solidFill>
              <a:srgbClr val="264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9" name="558 Llamada rectangular"/>
          <p:cNvSpPr/>
          <p:nvPr/>
        </p:nvSpPr>
        <p:spPr>
          <a:xfrm>
            <a:off x="2699792" y="6021288"/>
            <a:ext cx="1080120" cy="648072"/>
          </a:xfrm>
          <a:prstGeom prst="wedgeRectCallout">
            <a:avLst>
              <a:gd name="adj1" fmla="val 29436"/>
              <a:gd name="adj2" fmla="val -107475"/>
            </a:avLst>
          </a:prstGeom>
          <a:solidFill>
            <a:srgbClr val="0070C0"/>
          </a:solidFill>
          <a:ln>
            <a:solidFill>
              <a:srgbClr val="264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/>
              <a:t>REGULATION APPROVAL </a:t>
            </a:r>
            <a:endParaRPr lang="es-ES" sz="1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03648" y="5229200"/>
            <a:ext cx="244827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IT system: development/ tests/formation/implementation</a:t>
            </a:r>
            <a:endParaRPr lang="en-US" sz="11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355976" y="436510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264D74"/>
                </a:solidFill>
              </a:rPr>
              <a:t>3rd June 2013 </a:t>
            </a:r>
            <a:r>
              <a:rPr lang="es-ES" sz="1600" i="1" dirty="0" smtClean="0">
                <a:solidFill>
                  <a:srgbClr val="264D74"/>
                </a:solidFill>
              </a:rPr>
              <a:t>(</a:t>
            </a:r>
            <a:r>
              <a:rPr lang="es-ES" sz="1600" i="1" dirty="0" err="1" smtClean="0">
                <a:solidFill>
                  <a:srgbClr val="264D74"/>
                </a:solidFill>
              </a:rPr>
              <a:t>first</a:t>
            </a:r>
            <a:r>
              <a:rPr lang="es-ES" sz="1600" i="1" dirty="0" smtClean="0">
                <a:solidFill>
                  <a:srgbClr val="264D74"/>
                </a:solidFill>
              </a:rPr>
              <a:t> </a:t>
            </a:r>
            <a:r>
              <a:rPr lang="es-ES" sz="1600" i="1" dirty="0" err="1" smtClean="0">
                <a:solidFill>
                  <a:srgbClr val="264D74"/>
                </a:solidFill>
              </a:rPr>
              <a:t>Monday-quarterly</a:t>
            </a:r>
            <a:r>
              <a:rPr lang="es-ES" sz="1600" i="1" dirty="0" smtClean="0">
                <a:solidFill>
                  <a:srgbClr val="264D74"/>
                </a:solidFill>
              </a:rPr>
              <a:t> </a:t>
            </a:r>
            <a:r>
              <a:rPr lang="es-ES" sz="1600" i="1" dirty="0" err="1" smtClean="0">
                <a:solidFill>
                  <a:srgbClr val="264D74"/>
                </a:solidFill>
              </a:rPr>
              <a:t>auctions</a:t>
            </a:r>
            <a:r>
              <a:rPr lang="es-ES" sz="1600" i="1" dirty="0" smtClean="0">
                <a:solidFill>
                  <a:srgbClr val="264D74"/>
                </a:solidFill>
              </a:rPr>
              <a:t>) </a:t>
            </a:r>
            <a:endParaRPr lang="es-ES" sz="1600" i="1" dirty="0">
              <a:solidFill>
                <a:srgbClr val="264D74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0" y="764704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III.1. Draft </a:t>
            </a:r>
            <a:r>
              <a:rPr lang="en-US" sz="2400" dirty="0" smtClean="0">
                <a:solidFill>
                  <a:srgbClr val="264D74"/>
                </a:solidFill>
              </a:rPr>
              <a:t>CMP Roadmap in the Region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3284984"/>
          <a:ext cx="8064896" cy="246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944216"/>
                <a:gridCol w="1656184"/>
                <a:gridCol w="1368152"/>
              </a:tblGrid>
              <a:tr h="736121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600" b="1" kern="1200" baseline="0" dirty="0" err="1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6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81360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CMP harmonization in the whole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NRAs-TSOs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Oct. 2012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Oct. 2013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81360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CMP harmonization in</a:t>
                      </a:r>
                      <a:r>
                        <a:rPr lang="en-US" sz="1800" kern="1200" baseline="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the whole region (including UIOLI firm ST)</a:t>
                      </a:r>
                      <a:endParaRPr lang="en-U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NRAs-TSOs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Oct. 2012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Jul. 2016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0" y="764704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III.1. Draft </a:t>
            </a:r>
            <a:r>
              <a:rPr lang="en-US" sz="2400" dirty="0" smtClean="0">
                <a:solidFill>
                  <a:srgbClr val="264D74"/>
                </a:solidFill>
              </a:rPr>
              <a:t>CMP Roadmap in the Region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2348880"/>
            <a:ext cx="8280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-US" sz="3200" b="1" dirty="0" smtClean="0"/>
              <a:t>RCC meeting to discuss CMP the 13th March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-US" sz="3200" b="1" dirty="0" smtClean="0"/>
              <a:t>IG meeting at the end of March to share main ideas regarding CMPs. TSOs to propose preliminary Roadmap (</a:t>
            </a:r>
            <a:r>
              <a:rPr lang="en-US" sz="3200" b="1" dirty="0" err="1" smtClean="0"/>
              <a:t>videoteleconference</a:t>
            </a:r>
            <a:r>
              <a:rPr lang="en-US" sz="3200" b="1" dirty="0" smtClean="0"/>
              <a:t>)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-US" sz="3200" b="1" dirty="0" smtClean="0"/>
              <a:t>TSOs to send a final CMP Roadmap agreed by the four TSOs in May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899592" y="692696"/>
            <a:ext cx="7848872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IV. Investment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2780928"/>
          <a:ext cx="8784976" cy="330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328"/>
                <a:gridCol w="1697222"/>
                <a:gridCol w="1254468"/>
                <a:gridCol w="1331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800" b="1" kern="1200" baseline="0" dirty="0" err="1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Regular update and publication in CEER website of project status of OS 2013 and 2015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TSOs-NRAs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Dec. (yearly)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Jun. (yearly)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Drafting of the South Regional Investment Plan 2012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TSOs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Jul. 2011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Jan. 2012 </a:t>
                      </a:r>
                      <a:r>
                        <a:rPr lang="en-GB" sz="1200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(COMPLETED)</a:t>
                      </a:r>
                      <a:endParaRPr lang="es-ES" sz="1200" kern="1200" dirty="0" smtClean="0">
                        <a:solidFill>
                          <a:srgbClr val="FF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Feedback to ENTSO-G on contents and methodology of the regional investment plan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NRAs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Jan. 2012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Jul. 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en-GB" sz="1200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(COMPLETED)</a:t>
                      </a:r>
                      <a:endParaRPr lang="es-ES" sz="1200" kern="1200" dirty="0" smtClean="0">
                        <a:solidFill>
                          <a:srgbClr val="FF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Input to ENTSO-G for the Community-wide TYNDP 2013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TSOs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Jan. 2012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Apr. 2013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Creation of a working group in the region in order to test the process  of PCI identification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NRAs -TSOs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Mar. 2012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March 2013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Drafting of the South Regional Investment Plan 2014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TSOs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Jan. 2013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Apr. 2014</a:t>
                      </a:r>
                      <a:endParaRPr lang="es-ES" sz="14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611560" y="1700808"/>
            <a:ext cx="7776864" cy="129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IV.1. Update on PCI Identification</a:t>
            </a: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IV.2. 2013 Gas Regional Investment Plan (GRIP)</a:t>
            </a:r>
            <a:endParaRPr lang="en-US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99592" y="692696"/>
            <a:ext cx="5661248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IV. Investment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IV.1. Update on PCI Identification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285293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(for information by Regulators)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764704"/>
            <a:ext cx="8712968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IV.1. Update on PCI Identification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-180528" y="2060848"/>
            <a:ext cx="8856984" cy="4248472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6</a:t>
            </a:r>
            <a:r>
              <a:rPr lang="en-GB" sz="1800" b="1" kern="1200" baseline="30000" dirty="0" smtClean="0">
                <a:latin typeface="+mj-lt"/>
                <a:ea typeface="+mn-ea"/>
                <a:cs typeface="Arial" charset="0"/>
              </a:rPr>
              <a:t>th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 meeting held on 18 January: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Previous meeting organized by EC with NRAs with the aim to know NRAs’ opinion. Summary on NRAS’ opinion on impact areas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Main rule: </a:t>
            </a:r>
            <a:r>
              <a:rPr lang="en-GB" sz="1600" u="sng" kern="1200" dirty="0" smtClean="0">
                <a:latin typeface="+mj-lt"/>
                <a:ea typeface="+mn-ea"/>
                <a:cs typeface="Arial" charset="0"/>
              </a:rPr>
              <a:t>a project must impact on at least two Member States to be eligible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Clusters: </a:t>
            </a:r>
            <a:r>
              <a:rPr lang="en-GB" sz="1600" u="sng" kern="1200" dirty="0" smtClean="0">
                <a:latin typeface="+mj-lt"/>
                <a:ea typeface="+mn-ea"/>
                <a:cs typeface="Arial" charset="0"/>
              </a:rPr>
              <a:t>projects considered in a cluster represent just one PCI</a:t>
            </a: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. 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 kern="1200" dirty="0" smtClean="0">
                <a:latin typeface="+mj-lt"/>
                <a:ea typeface="+mn-ea"/>
                <a:cs typeface="Arial" charset="0"/>
              </a:rPr>
              <a:t>Presentation of analysis of qualitative and quantitative </a:t>
            </a: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assessment carried out by consultants, </a:t>
            </a:r>
            <a:r>
              <a:rPr lang="en-GB" sz="1600" b="1" kern="1200" dirty="0" smtClean="0">
                <a:latin typeface="+mj-lt"/>
                <a:ea typeface="+mn-ea"/>
                <a:cs typeface="Arial" charset="0"/>
              </a:rPr>
              <a:t>as well as a preliminary PCIs list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Main comments from attendants: impact areas, quantitative assessment (formulas application, parameters used, inputs, etc.). As a result, new calculations are being considered and a new list will be elaborated</a:t>
            </a:r>
          </a:p>
          <a:p>
            <a:pPr marL="13430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1200" dirty="0" smtClean="0">
                <a:latin typeface="+mj-lt"/>
                <a:ea typeface="+mn-ea"/>
                <a:cs typeface="Arial" charset="0"/>
              </a:rPr>
              <a:t>Participants were given time to send their opinion on impact areas and clusters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Next meeting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be held on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7</a:t>
            </a:r>
            <a:r>
              <a:rPr lang="en-GB" sz="1800" b="1" kern="1200" baseline="30000" dirty="0" smtClean="0">
                <a:latin typeface="+mj-lt"/>
                <a:ea typeface="+mn-ea"/>
                <a:cs typeface="Arial" charset="0"/>
              </a:rPr>
              <a:t>th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 March 2013.</a:t>
            </a: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1412776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u="sng" dirty="0" smtClean="0"/>
              <a:t>North-South Gas Interconnections in Western Europe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1520" y="1268760"/>
            <a:ext cx="889248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u="sng" dirty="0" smtClean="0"/>
              <a:t>North-South interconnections in Western Europe</a:t>
            </a:r>
            <a:r>
              <a:rPr lang="en-GB" sz="2400" b="1" u="sng" dirty="0" smtClean="0"/>
              <a:t>  </a:t>
            </a:r>
            <a:endParaRPr lang="es-ES" sz="2400" u="sng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      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89392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755576" y="764704"/>
            <a:ext cx="8712968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IV.1. Update on PCI Identification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1520" y="1412776"/>
            <a:ext cx="889248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u="sng" dirty="0" smtClean="0"/>
              <a:t>North-South interconnections in Western Europe</a:t>
            </a:r>
            <a:r>
              <a:rPr lang="en-GB" sz="2400" b="1" u="sng" dirty="0" smtClean="0"/>
              <a:t>  </a:t>
            </a:r>
            <a:endParaRPr lang="es-ES" sz="2400" u="sng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      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8734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755576" y="764704"/>
            <a:ext cx="8712968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IV.1. Update on PCI Identification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1520" y="1268760"/>
            <a:ext cx="889248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u="sng" dirty="0" smtClean="0"/>
              <a:t>North-South interconnections in Western Europ</a:t>
            </a:r>
            <a:r>
              <a:rPr lang="en-GB" sz="2400" b="1" u="sng" dirty="0" smtClean="0"/>
              <a:t>e  </a:t>
            </a:r>
            <a:endParaRPr lang="es-ES" sz="2400" u="sng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      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7344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73216"/>
            <a:ext cx="7610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755576" y="764704"/>
            <a:ext cx="8712968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IV.1. Update on PCI Identification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360008" y="764704"/>
            <a:ext cx="867645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 Harmonization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3573016"/>
          <a:ext cx="8572560" cy="257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1571637"/>
                <a:gridCol w="1236187"/>
                <a:gridCol w="1192704"/>
              </a:tblGrid>
              <a:tr h="379077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600" b="1" kern="1200" baseline="0" dirty="0" err="1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6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Responsible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Starting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Deadline</a:t>
                      </a:r>
                      <a:endParaRPr lang="es-ES" sz="16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OSP France-Spain:</a:t>
                      </a:r>
                      <a:r>
                        <a:rPr lang="en-US" sz="1600" kern="1200" baseline="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 annual allocation of short-term capacities</a:t>
                      </a:r>
                      <a:endParaRPr lang="en-U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TSOs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Nov.</a:t>
                      </a:r>
                      <a:r>
                        <a:rPr lang="es-ES" sz="1600" kern="1200" baseline="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 (</a:t>
                      </a:r>
                      <a:r>
                        <a:rPr lang="es-ES" sz="1600" kern="1200" baseline="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yearly</a:t>
                      </a:r>
                      <a:r>
                        <a:rPr lang="es-ES" sz="1600" kern="1200" baseline="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)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Dec</a:t>
                      </a:r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. (</a:t>
                      </a:r>
                      <a:r>
                        <a:rPr lang="es-E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yearly</a:t>
                      </a:r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CAM harmonisation proposal between Spain and Portugal</a:t>
                      </a:r>
                      <a:endParaRPr lang="en-U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NRAs-TSOs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Jan. 2011 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Jun. 2012</a:t>
                      </a:r>
                      <a:endParaRPr lang="en-U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4341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CAM </a:t>
                      </a:r>
                      <a:r>
                        <a:rPr lang="en-U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harmonisation</a:t>
                      </a:r>
                      <a:r>
                        <a:rPr lang="en-U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 proposal in the whole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NRAs-TSOs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Jan.2012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Dec.2013</a:t>
                      </a:r>
                    </a:p>
                  </a:txBody>
                  <a:tcPr/>
                </a:tc>
              </a:tr>
              <a:tr h="3790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Set up a common TSO Allocation Platform: Roadmap and Implementation</a:t>
                      </a:r>
                      <a:endParaRPr lang="en-U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err="1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TSOs</a:t>
                      </a:r>
                      <a:endParaRPr lang="es-ES" sz="1600" kern="1200" dirty="0" smtClean="0">
                        <a:solidFill>
                          <a:srgbClr val="264D74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Jan.2014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rgbClr val="264D74"/>
                          </a:solidFill>
                          <a:latin typeface="+mj-lt"/>
                          <a:ea typeface="+mn-ea"/>
                          <a:cs typeface="Arial" charset="0"/>
                        </a:rPr>
                        <a:t>Dec.2014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1700808"/>
            <a:ext cx="7776864" cy="85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II.1. Draft Roadmap in the Region </a:t>
            </a: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II.2.  CAM between Spain and Portugal: next auction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99592" y="692696"/>
            <a:ext cx="5661248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IV. Investment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IV.2. 2013 Gas Regional Investment Plan (GRIP)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285293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(for information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3 Rectángulo"/>
          <p:cNvSpPr>
            <a:spLocks noChangeArrowheads="1"/>
          </p:cNvSpPr>
          <p:nvPr/>
        </p:nvSpPr>
        <p:spPr bwMode="auto">
          <a:xfrm>
            <a:off x="357158" y="2857496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V. </a:t>
            </a:r>
            <a:r>
              <a:rPr lang="en-US" sz="2800" dirty="0">
                <a:solidFill>
                  <a:srgbClr val="264D74"/>
                </a:solidFill>
              </a:rPr>
              <a:t>AOB and next meetings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899592" y="692696"/>
            <a:ext cx="8244408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Meetings calendar for the first semester 2013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5373216"/>
            <a:ext cx="691276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1600" b="1" dirty="0" err="1" smtClean="0"/>
              <a:t>Next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meetings</a:t>
            </a:r>
            <a:r>
              <a:rPr lang="es-ES" sz="1600" b="1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s-ES" sz="1600" dirty="0" smtClean="0"/>
              <a:t> 25th </a:t>
            </a:r>
            <a:r>
              <a:rPr lang="es-ES" sz="1600" dirty="0" err="1" smtClean="0"/>
              <a:t>March</a:t>
            </a:r>
            <a:r>
              <a:rPr lang="es-ES" sz="1600" smtClean="0"/>
              <a:t>, 15:00 CET </a:t>
            </a:r>
            <a:r>
              <a:rPr lang="es-ES" sz="1600" dirty="0" smtClean="0"/>
              <a:t>, 22th IG (</a:t>
            </a:r>
            <a:r>
              <a:rPr lang="es-ES" sz="1600" dirty="0" err="1" smtClean="0"/>
              <a:t>videoconference</a:t>
            </a:r>
            <a:r>
              <a:rPr lang="es-ES" sz="16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s-ES" sz="1600" dirty="0" smtClean="0"/>
              <a:t>24th </a:t>
            </a:r>
            <a:r>
              <a:rPr lang="es-ES" sz="1600" dirty="0" err="1" smtClean="0"/>
              <a:t>April</a:t>
            </a:r>
            <a:r>
              <a:rPr lang="es-ES" sz="1600" dirty="0" smtClean="0"/>
              <a:t>: 20th SG</a:t>
            </a:r>
          </a:p>
          <a:p>
            <a:pPr lvl="0">
              <a:buFont typeface="Arial" pitchFamily="34" charset="0"/>
              <a:buChar char="•"/>
            </a:pPr>
            <a:r>
              <a:rPr lang="es-ES" sz="1600" dirty="0" smtClean="0"/>
              <a:t> 12th June: 23th IG</a:t>
            </a:r>
            <a:endParaRPr lang="es-ES" sz="16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t="33155"/>
          <a:stretch>
            <a:fillRect/>
          </a:stretch>
        </p:blipFill>
        <p:spPr bwMode="auto">
          <a:xfrm>
            <a:off x="258763" y="1628800"/>
            <a:ext cx="888523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Draft CAM Roadmap in the Region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285293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/>
              <a:t>(for information by Regulators)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1403648" y="2204864"/>
            <a:ext cx="4392488" cy="504056"/>
          </a:xfrm>
        </p:spPr>
        <p:txBody>
          <a:bodyPr/>
          <a:lstStyle/>
          <a:p>
            <a:pPr marL="0" lvl="1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</a:tabLst>
              <a:defRPr/>
            </a:pPr>
            <a:r>
              <a:rPr lang="en-GB" sz="1600" b="1" kern="1200" dirty="0" smtClean="0">
                <a:latin typeface="+mj-lt"/>
                <a:ea typeface="+mn-ea"/>
                <a:cs typeface="Arial" charset="0"/>
              </a:rPr>
              <a:t>Early implementation of the Draft CAM NC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1691680" y="3645024"/>
            <a:ext cx="5616624" cy="3068960"/>
            <a:chOff x="1835696" y="3789040"/>
            <a:chExt cx="5486400" cy="2880320"/>
          </a:xfrm>
        </p:grpSpPr>
        <p:pic>
          <p:nvPicPr>
            <p:cNvPr id="17" name="16 Imagen"/>
            <p:cNvPicPr/>
            <p:nvPr/>
          </p:nvPicPr>
          <p:blipFill>
            <a:blip r:embed="rId2" cstate="print"/>
            <a:srcRect b="20300"/>
            <a:stretch>
              <a:fillRect/>
            </a:stretch>
          </p:blipFill>
          <p:spPr bwMode="auto">
            <a:xfrm>
              <a:off x="1835696" y="3789040"/>
              <a:ext cx="5486400" cy="243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Elipse"/>
            <p:cNvSpPr/>
            <p:nvPr/>
          </p:nvSpPr>
          <p:spPr>
            <a:xfrm>
              <a:off x="2339752" y="630932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/>
                <a:t>1</a:t>
              </a:r>
              <a:endParaRPr lang="es-ES" sz="2000" b="1" dirty="0"/>
            </a:p>
          </p:txBody>
        </p:sp>
        <p:sp>
          <p:nvSpPr>
            <p:cNvPr id="19" name="18 Elipse"/>
            <p:cNvSpPr/>
            <p:nvPr/>
          </p:nvSpPr>
          <p:spPr>
            <a:xfrm>
              <a:off x="4427984" y="630932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/>
                <a:t>2</a:t>
              </a:r>
              <a:endParaRPr lang="es-ES" sz="2000" b="1" dirty="0"/>
            </a:p>
          </p:txBody>
        </p:sp>
        <p:sp>
          <p:nvSpPr>
            <p:cNvPr id="20" name="19 Elipse"/>
            <p:cNvSpPr/>
            <p:nvPr/>
          </p:nvSpPr>
          <p:spPr>
            <a:xfrm>
              <a:off x="6444208" y="630932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/>
                <a:t>3</a:t>
              </a:r>
              <a:endParaRPr lang="es-ES" sz="2000" b="1" dirty="0"/>
            </a:p>
          </p:txBody>
        </p:sp>
      </p:grpSp>
      <p:pic>
        <p:nvPicPr>
          <p:cNvPr id="21" name="2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201622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21 Llamada rectangular"/>
          <p:cNvSpPr/>
          <p:nvPr/>
        </p:nvSpPr>
        <p:spPr>
          <a:xfrm>
            <a:off x="611560" y="1700808"/>
            <a:ext cx="1008112" cy="432048"/>
          </a:xfrm>
          <a:prstGeom prst="wedgeRectCallout">
            <a:avLst>
              <a:gd name="adj1" fmla="val 37369"/>
              <a:gd name="adj2" fmla="val 109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GOAL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67544" y="2780928"/>
            <a:ext cx="561662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600" i="1" dirty="0" smtClean="0">
                <a:cs typeface="Arial" charset="0"/>
              </a:rPr>
              <a:t>In line with the CAM NC Roadmap in Europe, developing by ACER and ENTSOG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8316416" cy="432048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Capacity product definition and calendar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2000" b="1" u="sng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Definition of available bundled capacity for the next 15 years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(Oct 2014...), agreement on the split of capacity (Q, yearly, 15 years)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When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will the </a:t>
            </a:r>
            <a:r>
              <a:rPr lang="en-GB" sz="1800" kern="1200" dirty="0" err="1" smtClean="0">
                <a:latin typeface="+mj-lt"/>
                <a:ea typeface="+mn-ea"/>
                <a:cs typeface="Arial" charset="0"/>
              </a:rPr>
              <a:t>capcity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be allocated at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VIP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Common criteria on: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unbundled / interruptible / backhaul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Monthly capacity products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have been allocated by OSP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until 31</a:t>
            </a:r>
            <a:r>
              <a:rPr lang="en-GB" sz="1800" kern="1200" baseline="30000" dirty="0" smtClean="0">
                <a:latin typeface="+mj-lt"/>
                <a:ea typeface="+mn-ea"/>
                <a:cs typeface="Arial" charset="0"/>
              </a:rPr>
              <a:t>st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March 2014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Capacity products to be offered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before March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for the period April 2014-September 2014. Proposal: Maintain prorate or new CAM NC? 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600" b="1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67544" y="17728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71600" y="2276872"/>
            <a:ext cx="3384376" cy="4247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SPAIN-FRANCE (I)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  <p:sp>
        <p:nvSpPr>
          <p:cNvPr id="12" name="11 Elipse"/>
          <p:cNvSpPr/>
          <p:nvPr/>
        </p:nvSpPr>
        <p:spPr>
          <a:xfrm>
            <a:off x="467544" y="17728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316416" cy="432048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Capacity product definition and calendar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(II)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Proposal of Auctions: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Annual quarterly capacity auction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June 2014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 first Q capacity products from Oct 2014 to Sept 2015 (Q1-Q4) ---- common platform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Rolling monthly auction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Sept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Daily auctions from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October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Annual yearly capacity auction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March 2014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 first yearly capacity products from Oct 2014 (Y1-Y15)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20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600" b="1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71600" y="2276872"/>
            <a:ext cx="3384376" cy="4247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SPAIN-FRANCE (II)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  <p:sp>
        <p:nvSpPr>
          <p:cNvPr id="7" name="6 Elipse"/>
          <p:cNvSpPr/>
          <p:nvPr/>
        </p:nvSpPr>
        <p:spPr>
          <a:xfrm>
            <a:off x="395536" y="18448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25950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Capacity product definition and calendar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(III)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Definition of available bundled capacity for the next years </a:t>
            </a:r>
            <a:r>
              <a:rPr lang="en-GB" sz="1800" kern="1200" dirty="0" smtClean="0">
                <a:cs typeface="Arial" charset="0"/>
              </a:rPr>
              <a:t>(Oct 2014...), agreement on the split of capacity (Q, yearly, 15 years), Longest allocation period = 1 year ?</a:t>
            </a: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b="1" kern="1200" dirty="0" smtClean="0">
                <a:cs typeface="Arial" charset="0"/>
              </a:rPr>
              <a:t>VIP</a:t>
            </a: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cs typeface="Arial" charset="0"/>
              </a:rPr>
              <a:t>Common criteria on: </a:t>
            </a:r>
            <a:r>
              <a:rPr lang="en-GB" sz="1800" b="1" kern="1200" dirty="0" smtClean="0">
                <a:cs typeface="Arial" charset="0"/>
              </a:rPr>
              <a:t>unbundled / interruptible / backhaul </a:t>
            </a: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Yearly and Monthly capacity products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have been offered by auction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in June 2012, from Oct 2012 to Sept 2013</a:t>
            </a: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To be decided: Quarterly capacity product could be offered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June 2013 </a:t>
            </a:r>
            <a:r>
              <a:rPr lang="en-GB" sz="1400" kern="1200" dirty="0" smtClean="0">
                <a:latin typeface="+mj-lt"/>
                <a:ea typeface="+mn-ea"/>
                <a:cs typeface="Arial" charset="0"/>
              </a:rPr>
              <a:t>(Oct 2013-Sept 2014)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  the same methodology as last year? </a:t>
            </a: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627063" lvl="1" indent="-271463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endParaRPr lang="en-GB" sz="1800" b="1" kern="1200" dirty="0" smtClean="0">
              <a:cs typeface="Arial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99592" y="2186955"/>
            <a:ext cx="3456384" cy="4247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SPAIN-PORTUGA L (I)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837487" cy="679773"/>
          </a:xfrm>
        </p:spPr>
        <p:txBody>
          <a:bodyPr lIns="0" tIns="0" rIns="0" bIns="0" anchor="b" anchorCtr="0"/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II.1 Draft CAM Roadmap in the Region</a:t>
            </a:r>
          </a:p>
        </p:txBody>
      </p:sp>
      <p:sp>
        <p:nvSpPr>
          <p:cNvPr id="9" name="8 Elipse"/>
          <p:cNvSpPr/>
          <p:nvPr/>
        </p:nvSpPr>
        <p:spPr>
          <a:xfrm>
            <a:off x="395536" y="191683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7993062" cy="4165302"/>
          </a:xfrm>
        </p:spPr>
        <p:txBody>
          <a:bodyPr/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sz="2000" b="1" u="sng" kern="1200" dirty="0" smtClean="0">
                <a:latin typeface="+mj-lt"/>
                <a:ea typeface="+mn-ea"/>
                <a:cs typeface="Arial" charset="0"/>
              </a:rPr>
              <a:t>Capacity product definition and calendar </a:t>
            </a:r>
            <a:r>
              <a:rPr lang="en-GB" sz="2000" b="1" kern="1200" dirty="0" smtClean="0">
                <a:latin typeface="+mj-lt"/>
                <a:ea typeface="+mn-ea"/>
                <a:cs typeface="Arial" charset="0"/>
              </a:rPr>
              <a:t>(IV)</a:t>
            </a: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809625" algn="l"/>
              </a:tabLst>
              <a:defRPr/>
            </a:pP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Proposal of Auctions: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Annual quarterly capacity auction in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June 2014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: Q capacity products from Oct 2014 to Sept 2015 ----- common platform for the first time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Rolling monthly capacity auction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Sept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Daily auctions from </a:t>
            </a:r>
            <a:r>
              <a:rPr lang="en-GB" sz="1800" b="1" kern="1200" dirty="0" smtClean="0">
                <a:latin typeface="+mj-lt"/>
                <a:ea typeface="+mn-ea"/>
                <a:cs typeface="Arial" charset="0"/>
              </a:rPr>
              <a:t>October 2014 </a:t>
            </a:r>
            <a:r>
              <a:rPr lang="en-GB" sz="1800" kern="1200" dirty="0" smtClean="0">
                <a:latin typeface="+mj-lt"/>
                <a:ea typeface="+mn-ea"/>
                <a:cs typeface="Arial" charset="0"/>
              </a:rPr>
              <a:t>?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r>
              <a:rPr lang="en-GB" sz="1800" kern="1200" dirty="0" smtClean="0">
                <a:cs typeface="Arial" charset="0"/>
              </a:rPr>
              <a:t>Annual yearly capacity auction in </a:t>
            </a:r>
            <a:r>
              <a:rPr lang="en-GB" sz="1800" b="1" kern="1200" dirty="0" smtClean="0">
                <a:cs typeface="Arial" charset="0"/>
              </a:rPr>
              <a:t>March 2014/2015</a:t>
            </a:r>
            <a:r>
              <a:rPr lang="en-GB" sz="1800" kern="1200" dirty="0" smtClean="0">
                <a:cs typeface="Arial" charset="0"/>
              </a:rPr>
              <a:t>: first yearly capacity products from Oct 2014/2015, for one year?</a:t>
            </a: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09625" algn="l"/>
              </a:tabLst>
              <a:defRPr/>
            </a:pPr>
            <a:endParaRPr lang="en-GB" sz="1800" kern="1200" dirty="0" smtClean="0">
              <a:latin typeface="+mj-lt"/>
              <a:ea typeface="+mn-ea"/>
              <a:cs typeface="Arial" charset="0"/>
            </a:endParaRP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600" kern="1200" dirty="0" smtClean="0">
              <a:cs typeface="Arial" charset="0"/>
            </a:endParaRP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600" kern="1200" dirty="0" smtClean="0">
              <a:latin typeface="+mj-lt"/>
              <a:ea typeface="+mn-ea"/>
              <a:cs typeface="Arial" charset="0"/>
            </a:endParaRPr>
          </a:p>
          <a:p>
            <a:pPr marL="1217612" lvl="2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endParaRPr lang="en-GB" sz="1600" b="1" kern="1200" dirty="0" smtClean="0">
              <a:latin typeface="+mj-lt"/>
              <a:ea typeface="+mn-ea"/>
              <a:cs typeface="Arial" charset="0"/>
            </a:endParaRPr>
          </a:p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809625" algn="l"/>
              </a:tabLst>
              <a:defRPr/>
            </a:pPr>
            <a:endParaRPr lang="en-GB" sz="1800" b="1" kern="1200" dirty="0" smtClean="0">
              <a:latin typeface="+mj-lt"/>
              <a:ea typeface="+mn-ea"/>
              <a:cs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99592" y="2420888"/>
            <a:ext cx="3456384" cy="4247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809625" lvl="1" indent="-2667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9625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SPAIN-PORTUGA L (II)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ACER-2015-17109</_dlc_DocId>
    <_dlc_DocIdUrl xmlns="985daa2e-53d8-4475-82b8-9c7d25324e34">
      <Url>http://s-do-prod-ap/en/Gas/Regional_%20Intiatives/South_GRI/21st%20South%20IG/_layouts/DocIdRedir.aspx?ID=ACER-2015-17109</Url>
      <Description>ACER-2015-17109</Description>
    </_dlc_DocIdUrl>
    <ACER_Abstract xmlns="985daa2e-53d8-4475-82b8-9c7d25324e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93FC3652EC7489BE5BFF3AC10706F" ma:contentTypeVersion="21" ma:contentTypeDescription="Create a new document." ma:contentTypeScope="" ma:versionID="501165301dcfcd09613163bcc79cffa7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6D0A1-9CC5-4BC9-9310-D86F514A60DE}"/>
</file>

<file path=customXml/itemProps2.xml><?xml version="1.0" encoding="utf-8"?>
<ds:datastoreItem xmlns:ds="http://schemas.openxmlformats.org/officeDocument/2006/customXml" ds:itemID="{5BF4234E-D507-417A-9EE0-C474FD3DB835}"/>
</file>

<file path=customXml/itemProps3.xml><?xml version="1.0" encoding="utf-8"?>
<ds:datastoreItem xmlns:ds="http://schemas.openxmlformats.org/officeDocument/2006/customXml" ds:itemID="{EE4557F3-7B22-4315-B589-7F06D05B9A7A}"/>
</file>

<file path=customXml/itemProps4.xml><?xml version="1.0" encoding="utf-8"?>
<ds:datastoreItem xmlns:ds="http://schemas.openxmlformats.org/officeDocument/2006/customXml" ds:itemID="{B1932333-A803-4D6B-A466-94E888B560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6503</TotalTime>
  <Words>2158</Words>
  <Application>Microsoft Office PowerPoint</Application>
  <PresentationFormat>Presentación en pantalla (4:3)</PresentationFormat>
  <Paragraphs>304</Paragraphs>
  <Slides>32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8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Picture</vt:lpstr>
      <vt:lpstr>Diapositiva 1</vt:lpstr>
      <vt:lpstr>21st IG meeting SGRI- Agenda</vt:lpstr>
      <vt:lpstr>Diapositiva 3</vt:lpstr>
      <vt:lpstr>Diapositiva 4</vt:lpstr>
      <vt:lpstr>II.1 Draft CAM Roadmap in the Region</vt:lpstr>
      <vt:lpstr>II.1 Draft CAM Roadmap in the Region</vt:lpstr>
      <vt:lpstr>II.1 Draft CAM Roadmap in the Region</vt:lpstr>
      <vt:lpstr>II.1 Draft CAM Roadmap in the Region</vt:lpstr>
      <vt:lpstr>II.1 Draft CAM Roadmap in the Region</vt:lpstr>
      <vt:lpstr>II.1 Draft CAM Roadmap in the Region</vt:lpstr>
      <vt:lpstr>II.1 Draft CAM Roadmap in the Region</vt:lpstr>
      <vt:lpstr>II.1 Draft CAM Roadmap in the Region</vt:lpstr>
      <vt:lpstr>II.1 Draft CAM Roadmap in the Region</vt:lpstr>
      <vt:lpstr>II.1 Draft CAM Roadmap in the Region</vt:lpstr>
      <vt:lpstr>II.1 Draft CAM Roadmap in the Region</vt:lpstr>
      <vt:lpstr>II.1 Draft CAM Roadmap in the Region</vt:lpstr>
      <vt:lpstr>II.1 Draft CAM Roadmap in the Region</vt:lpstr>
      <vt:lpstr>Diapositiva 18</vt:lpstr>
      <vt:lpstr>II.2 CAM between Spain-Portugal. Next auction </vt:lpstr>
      <vt:lpstr>II.2 CAM between Spain-Portugal. Next auction </vt:lpstr>
      <vt:lpstr>II.2 CAM between Spain-Portugal. Next auction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>CEER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abg</cp:lastModifiedBy>
  <cp:revision>1048</cp:revision>
  <dcterms:created xsi:type="dcterms:W3CDTF">2008-11-21T11:47:24Z</dcterms:created>
  <dcterms:modified xsi:type="dcterms:W3CDTF">2013-02-28T09:43:40Z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0x0101005CF93FC3652EC7489BE5BFF3AC10706F</vt:lpwstr>
  </property>
  <property fmtid="{D5CDD505-2E9C-101B-9397-08002B2CF9AE}" pid="3" name="_dlc_DocIdItemGuid">
    <vt:lpwstr>de38f0f4-70b2-418c-a8e6-271a5172ee81</vt:lpwstr>
  </property>
</Properties>
</file>